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47" r:id="rId3"/>
    <p:sldId id="348" r:id="rId4"/>
    <p:sldId id="349" r:id="rId5"/>
    <p:sldId id="257" r:id="rId6"/>
    <p:sldId id="335" r:id="rId7"/>
    <p:sldId id="336" r:id="rId8"/>
    <p:sldId id="337" r:id="rId9"/>
    <p:sldId id="350" r:id="rId10"/>
    <p:sldId id="338" r:id="rId11"/>
    <p:sldId id="339" r:id="rId12"/>
    <p:sldId id="340" r:id="rId13"/>
    <p:sldId id="341" r:id="rId14"/>
    <p:sldId id="342" r:id="rId15"/>
    <p:sldId id="344" r:id="rId16"/>
    <p:sldId id="343" r:id="rId17"/>
    <p:sldId id="345" r:id="rId18"/>
    <p:sldId id="323" r:id="rId19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6600"/>
    <a:srgbClr val="000000"/>
    <a:srgbClr val="4D4D4D"/>
    <a:srgbClr val="B92D14"/>
    <a:srgbClr val="35759D"/>
    <a:srgbClr val="35B19D"/>
    <a:srgbClr val="20A6C6"/>
    <a:srgbClr val="DEDEDE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5596" autoAdjust="0"/>
  </p:normalViewPr>
  <p:slideViewPr>
    <p:cSldViewPr>
      <p:cViewPr varScale="1">
        <p:scale>
          <a:sx n="110" d="100"/>
          <a:sy n="110" d="100"/>
        </p:scale>
        <p:origin x="97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 alt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 dirty="0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 altLang="en-US" dirty="0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CCE9E0-68A8-465D-8727-B5FA6FC0CBE9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656222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13D024-275D-461A-AEB8-15DEA897089B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82140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21AC8-BF92-4A40-889F-06D141E2C4AD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53790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21AC8-BF92-4A40-889F-06D141E2C4AD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95983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21AC8-BF92-4A40-889F-06D141E2C4AD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23525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21AC8-BF92-4A40-889F-06D141E2C4AD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79047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21AC8-BF92-4A40-889F-06D141E2C4AD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44021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21AC8-BF92-4A40-889F-06D141E2C4AD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89514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21AC8-BF92-4A40-889F-06D141E2C4AD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34296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21AC8-BF92-4A40-889F-06D141E2C4AD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80044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21AC8-BF92-4A40-889F-06D141E2C4AD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81941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21AC8-BF92-4A40-889F-06D141E2C4AD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67479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21AC8-BF92-4A40-889F-06D141E2C4AD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57450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21AC8-BF92-4A40-889F-06D141E2C4AD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92760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21AC8-BF92-4A40-889F-06D141E2C4AD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54288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21AC8-BF92-4A40-889F-06D141E2C4AD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14752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21AC8-BF92-4A40-889F-06D141E2C4AD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37485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21AC8-BF92-4A40-889F-06D141E2C4AD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54097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21AC8-BF92-4A40-889F-06D141E2C4AD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25642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altLang="en-US" noProof="0"/>
              <a:t>Klik om de stijl te bewerken</a:t>
            </a:r>
            <a:endParaRPr lang="en-GB" alt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altLang="en-US" noProof="0"/>
              <a:t>Klik om de ondertitelstijl van het model te bewerken</a:t>
            </a:r>
            <a:endParaRPr lang="en-GB" alt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14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5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86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725531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72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4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43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06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425730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03341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stijl te bewerken</a:t>
            </a:r>
            <a:endParaRPr lang="en-GB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modelstijlen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-36512" y="2492896"/>
            <a:ext cx="4140000" cy="648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2800" dirty="0">
                <a:latin typeface="Opificio" panose="0200050602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Good for Greens</a:t>
            </a:r>
            <a:r>
              <a:rPr lang="en-GB" altLang="en-US" sz="2800" baseline="30000" dirty="0">
                <a:latin typeface="Opificio" panose="0200050602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33488" y="3140896"/>
            <a:ext cx="3600000" cy="864168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GB" altLang="en-US" dirty="0">
                <a:latin typeface="Opificio" panose="0200050602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Plant growth regulator</a:t>
            </a:r>
            <a:endParaRPr lang="ru-RU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8" y="147015"/>
            <a:ext cx="2160000" cy="2160000"/>
          </a:xfrm>
          <a:prstGeom prst="rect">
            <a:avLst/>
          </a:prstGeom>
        </p:spPr>
      </p:pic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-36512" y="4089015"/>
            <a:ext cx="360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altLang="en-US" sz="2000" kern="0" dirty="0">
                <a:latin typeface="Opificio" panose="0200050602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15 November 2021</a:t>
            </a:r>
            <a:endParaRPr lang="ru-RU" altLang="en-US" sz="2000" kern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sz="4000" dirty="0">
                <a:solidFill>
                  <a:schemeClr val="bg1"/>
                </a:solidFill>
              </a:rPr>
              <a:t>Kordia cherry</a:t>
            </a:r>
            <a:endParaRPr lang="ru-RU" altLang="en-US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841368"/>
            <a:ext cx="900000" cy="9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10" y="2132856"/>
            <a:ext cx="642398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0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sz="4000" dirty="0">
                <a:solidFill>
                  <a:schemeClr val="bg1"/>
                </a:solidFill>
              </a:rPr>
              <a:t>Regina cherry</a:t>
            </a:r>
            <a:endParaRPr lang="ru-RU" altLang="en-US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841368"/>
            <a:ext cx="900000" cy="9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83" y="1988840"/>
            <a:ext cx="600243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8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sz="4000" dirty="0">
                <a:solidFill>
                  <a:schemeClr val="bg1"/>
                </a:solidFill>
              </a:rPr>
              <a:t>Assumptions CNB model</a:t>
            </a:r>
            <a:endParaRPr lang="ru-RU" altLang="en-US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841368"/>
            <a:ext cx="900000" cy="9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00" y="2060848"/>
            <a:ext cx="60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4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sz="4000">
                <a:solidFill>
                  <a:schemeClr val="bg1"/>
                </a:solidFill>
              </a:rPr>
              <a:t>Assumptions CNB model</a:t>
            </a:r>
            <a:endParaRPr lang="ru-RU" altLang="en-US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841368"/>
            <a:ext cx="900000" cy="9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00" y="2060848"/>
            <a:ext cx="60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sz="4000" dirty="0">
                <a:solidFill>
                  <a:schemeClr val="bg1"/>
                </a:solidFill>
              </a:rPr>
              <a:t>Value CNB model</a:t>
            </a:r>
            <a:endParaRPr lang="ru-RU" altLang="en-US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841368"/>
            <a:ext cx="900000" cy="9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00" y="2060848"/>
            <a:ext cx="60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3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sz="4000" dirty="0">
                <a:solidFill>
                  <a:schemeClr val="bg1"/>
                </a:solidFill>
              </a:rPr>
              <a:t>Assumptions cherry model</a:t>
            </a:r>
            <a:endParaRPr lang="ru-RU" altLang="en-US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841368"/>
            <a:ext cx="900000" cy="9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00" y="2060848"/>
            <a:ext cx="60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3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sz="4000" dirty="0">
                <a:solidFill>
                  <a:schemeClr val="bg1"/>
                </a:solidFill>
              </a:rPr>
              <a:t>Value cherry model</a:t>
            </a:r>
            <a:endParaRPr lang="ru-RU" altLang="en-US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841368"/>
            <a:ext cx="900000" cy="9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00" y="2060848"/>
            <a:ext cx="60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sz="4000" dirty="0">
                <a:solidFill>
                  <a:schemeClr val="bg1"/>
                </a:solidFill>
              </a:rPr>
              <a:t>Value cherry model</a:t>
            </a:r>
            <a:endParaRPr lang="ru-RU" altLang="en-US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841368"/>
            <a:ext cx="900000" cy="9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00" y="2060848"/>
            <a:ext cx="60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0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altLang="en-US" sz="4000" dirty="0">
                <a:solidFill>
                  <a:schemeClr val="bg1"/>
                </a:solidFill>
                <a:latin typeface="Opificio" panose="0200050602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Conclusions</a:t>
            </a:r>
            <a:endParaRPr lang="ru-RU" altLang="en-US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99592" y="1988840"/>
            <a:ext cx="7315200" cy="3672408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nl-NL" sz="2400" b="1" dirty="0">
                <a:solidFill>
                  <a:schemeClr val="accent1"/>
                </a:solidFill>
                <a:latin typeface="Opificio" panose="0200050602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GOOD FOR GREENS </a:t>
            </a:r>
            <a:r>
              <a:rPr lang="nl-NL" sz="2400" dirty="0">
                <a:latin typeface="Opificio" panose="0200050602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increases yield, quality and storage time</a:t>
            </a:r>
          </a:p>
          <a:p>
            <a:pPr>
              <a:buBlip>
                <a:blip r:embed="rId3"/>
              </a:buBlip>
            </a:pPr>
            <a:r>
              <a:rPr lang="nl-NL" sz="2400" dirty="0">
                <a:solidFill>
                  <a:schemeClr val="accent1"/>
                </a:solidFill>
                <a:latin typeface="Opificio" panose="0200050602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GOOD FOR GREENS </a:t>
            </a:r>
            <a:r>
              <a:rPr lang="nl-NL" sz="2400" dirty="0">
                <a:latin typeface="Opificio" panose="0200050602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increases vitality</a:t>
            </a:r>
          </a:p>
          <a:p>
            <a:pPr>
              <a:buBlip>
                <a:blip r:embed="rId3"/>
              </a:buBlip>
            </a:pPr>
            <a:r>
              <a:rPr lang="nl-NL" sz="2400" dirty="0">
                <a:solidFill>
                  <a:schemeClr val="accent1"/>
                </a:solidFill>
                <a:latin typeface="Opificio" panose="0200050602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GOOD FOR GREENS </a:t>
            </a:r>
            <a:r>
              <a:rPr lang="nl-NL" sz="2400" dirty="0">
                <a:latin typeface="Opificio" panose="0200050602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increases income</a:t>
            </a:r>
          </a:p>
          <a:p>
            <a:pPr marL="0" indent="0">
              <a:buNone/>
            </a:pPr>
            <a:r>
              <a:rPr lang="en-US" sz="2400" dirty="0">
                <a:latin typeface="Opificio" panose="0200050602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</a:p>
          <a:p>
            <a:pPr marL="0" indent="0">
              <a:buNone/>
            </a:pPr>
            <a:endParaRPr lang="en-US" sz="2400" dirty="0">
              <a:latin typeface="Opificio" panose="0200050602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84136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8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altLang="en-US" sz="4000" dirty="0">
                <a:solidFill>
                  <a:schemeClr val="bg1"/>
                </a:solidFill>
                <a:latin typeface="Opificio" panose="0200050602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Future:</a:t>
            </a:r>
            <a:endParaRPr lang="ru-RU" altLang="en-US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99592" y="1988840"/>
            <a:ext cx="7315200" cy="3672408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2400" b="1" dirty="0">
                <a:latin typeface="Opificio" panose="0200050602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Redesigning </a:t>
            </a:r>
            <a:r>
              <a:rPr lang="en-US" sz="2400" b="1" dirty="0">
                <a:solidFill>
                  <a:schemeClr val="accent1"/>
                </a:solidFill>
                <a:latin typeface="Opificio" panose="0200050602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photosynthesis</a:t>
            </a:r>
            <a:r>
              <a:rPr lang="en-US" sz="2400" b="1" dirty="0">
                <a:latin typeface="Opificio" panose="0200050602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will result in faster growth and higher yields</a:t>
            </a:r>
          </a:p>
          <a:p>
            <a:pPr>
              <a:buBlip>
                <a:blip r:embed="rId3"/>
              </a:buBlip>
            </a:pPr>
            <a:r>
              <a:rPr lang="nl-NL" sz="2400" b="1" dirty="0">
                <a:latin typeface="Opificio" panose="0200050602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Modify </a:t>
            </a:r>
            <a:r>
              <a:rPr lang="nl-NL" sz="2400" b="1" dirty="0">
                <a:solidFill>
                  <a:schemeClr val="accent1"/>
                </a:solidFill>
                <a:latin typeface="Opificio" panose="0200050602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chlorophyl</a:t>
            </a:r>
            <a:r>
              <a:rPr lang="nl-NL" sz="2400" b="1" dirty="0">
                <a:latin typeface="Opificio" panose="0200050602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to increase efficiency</a:t>
            </a:r>
            <a:endParaRPr lang="en-US" sz="2400" b="1" dirty="0">
              <a:latin typeface="Opificio" panose="0200050602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  <a:latin typeface="Opificio" panose="0200050602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US" sz="2400" dirty="0">
              <a:latin typeface="Opificio" panose="0200050602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400" dirty="0">
              <a:latin typeface="Opificio" panose="0200050602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84136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0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altLang="en-US" sz="4000" dirty="0">
                <a:solidFill>
                  <a:schemeClr val="bg1"/>
                </a:solidFill>
                <a:latin typeface="Opificio" panose="0200050602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Today:</a:t>
            </a:r>
            <a:endParaRPr lang="ru-RU" altLang="en-US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99592" y="1988840"/>
            <a:ext cx="7315200" cy="3672408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2400" b="1" dirty="0">
                <a:latin typeface="Opificio" panose="0200050602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First-Tree will help </a:t>
            </a:r>
          </a:p>
          <a:p>
            <a:pPr>
              <a:buBlip>
                <a:blip r:embed="rId3"/>
              </a:buBlip>
            </a:pPr>
            <a:r>
              <a:rPr lang="en-US" sz="2400" b="1" dirty="0">
                <a:latin typeface="Opificio" panose="0200050602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Gradual transition</a:t>
            </a:r>
          </a:p>
          <a:p>
            <a:pPr>
              <a:buBlip>
                <a:blip r:embed="rId3"/>
              </a:buBlip>
            </a:pPr>
            <a:r>
              <a:rPr lang="en-US" sz="2400" b="1" dirty="0">
                <a:latin typeface="Opificio" panose="0200050602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Circular agriculture </a:t>
            </a:r>
            <a:r>
              <a:rPr lang="en-US" sz="2400" b="1" dirty="0">
                <a:solidFill>
                  <a:schemeClr val="accent1"/>
                </a:solidFill>
                <a:latin typeface="Opificio" panose="0200050602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US" sz="2400" dirty="0">
              <a:latin typeface="Opificio" panose="0200050602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400" dirty="0">
              <a:latin typeface="Opificio" panose="0200050602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84136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6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altLang="en-US" sz="4000" dirty="0">
                <a:solidFill>
                  <a:schemeClr val="bg1"/>
                </a:solidFill>
                <a:latin typeface="Opificio" panose="0200050602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Results:</a:t>
            </a:r>
            <a:endParaRPr lang="ru-RU" altLang="en-US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99592" y="1988840"/>
            <a:ext cx="7315200" cy="3672408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2400" b="1" dirty="0">
                <a:latin typeface="Opificio" panose="0200050602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Participant dahlia pilot </a:t>
            </a:r>
            <a:r>
              <a:rPr lang="en-US" sz="2400" b="1" dirty="0" err="1">
                <a:latin typeface="Opificio" panose="0200050602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Delphy</a:t>
            </a:r>
            <a:endParaRPr lang="en-US" sz="2400" b="1" dirty="0">
              <a:latin typeface="Opificio" panose="0200050602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2400" b="1" dirty="0">
                <a:latin typeface="Opificio" panose="0200050602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Cherry pilot </a:t>
            </a:r>
            <a:r>
              <a:rPr lang="en-US" sz="2400" b="1" dirty="0" err="1">
                <a:latin typeface="Opificio" panose="0200050602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FruitConsult</a:t>
            </a:r>
            <a:endParaRPr lang="en-US" sz="2400" b="1" dirty="0">
              <a:latin typeface="Opificio" panose="0200050602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2400" b="1" dirty="0">
                <a:latin typeface="Opificio" panose="0200050602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Lily pilot </a:t>
            </a:r>
            <a:r>
              <a:rPr lang="en-US" sz="2400" b="1" dirty="0" err="1">
                <a:latin typeface="Opificio" panose="0200050602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Delphy</a:t>
            </a:r>
            <a:endParaRPr lang="en-US" sz="2400" b="1" dirty="0">
              <a:latin typeface="Opificio" panose="0200050602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2400" b="1" dirty="0">
                <a:latin typeface="Opificio" panose="0200050602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Vineyard pilots France</a:t>
            </a:r>
          </a:p>
          <a:p>
            <a:pPr>
              <a:buBlip>
                <a:blip r:embed="rId3"/>
              </a:buBlip>
            </a:pPr>
            <a:r>
              <a:rPr lang="en-US" sz="2400" b="1" dirty="0">
                <a:latin typeface="Opificio" panose="0200050602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Selection period 2017 - 2021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  <a:latin typeface="Opificio" panose="0200050602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US" sz="2400" dirty="0">
              <a:latin typeface="Opificio" panose="0200050602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400" dirty="0">
              <a:latin typeface="Opificio" panose="0200050602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84136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3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sz="4000" dirty="0">
                <a:solidFill>
                  <a:schemeClr val="bg1"/>
                </a:solidFill>
              </a:rPr>
              <a:t>Calla Trinity</a:t>
            </a:r>
            <a:endParaRPr lang="ru-RU" altLang="en-US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841368"/>
            <a:ext cx="900000" cy="90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82" y="1881368"/>
            <a:ext cx="6063835" cy="39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sz="4000" dirty="0">
                <a:solidFill>
                  <a:schemeClr val="bg1"/>
                </a:solidFill>
              </a:rPr>
              <a:t>Calla Fargo</a:t>
            </a:r>
            <a:endParaRPr lang="ru-RU" altLang="en-US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841368"/>
            <a:ext cx="900000" cy="9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82" y="1872678"/>
            <a:ext cx="606383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6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6480000" cy="715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sz="4000" dirty="0">
                <a:solidFill>
                  <a:schemeClr val="bg1"/>
                </a:solidFill>
              </a:rPr>
              <a:t>Delft Blue hyacinth</a:t>
            </a:r>
            <a:endParaRPr lang="ru-RU" altLang="en-US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841368"/>
            <a:ext cx="900000" cy="9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60" y="1876535"/>
            <a:ext cx="606410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4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sz="4000" dirty="0">
                <a:solidFill>
                  <a:schemeClr val="bg1"/>
                </a:solidFill>
              </a:rPr>
              <a:t>Merostar lily</a:t>
            </a:r>
            <a:endParaRPr lang="ru-RU" altLang="en-US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841368"/>
            <a:ext cx="900000" cy="90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81368"/>
            <a:ext cx="6061034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84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sz="4000" dirty="0">
                <a:solidFill>
                  <a:schemeClr val="bg1"/>
                </a:solidFill>
              </a:rPr>
              <a:t>Tabledance lily</a:t>
            </a:r>
            <a:endParaRPr lang="ru-RU" altLang="en-US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841368"/>
            <a:ext cx="900000" cy="9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1368"/>
            <a:ext cx="6061034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4704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">
      <a:dk1>
        <a:srgbClr val="5F5F5F"/>
      </a:dk1>
      <a:lt1>
        <a:srgbClr val="FFFFFF"/>
      </a:lt1>
      <a:dk2>
        <a:srgbClr val="5F5F5F"/>
      </a:dk2>
      <a:lt2>
        <a:srgbClr val="238A00"/>
      </a:lt2>
      <a:accent1>
        <a:srgbClr val="31A70A"/>
      </a:accent1>
      <a:accent2>
        <a:srgbClr val="54C322"/>
      </a:accent2>
      <a:accent3>
        <a:srgbClr val="FFFFFF"/>
      </a:accent3>
      <a:accent4>
        <a:srgbClr val="505050"/>
      </a:accent4>
      <a:accent5>
        <a:srgbClr val="ADD0AA"/>
      </a:accent5>
      <a:accent6>
        <a:srgbClr val="4BB01E"/>
      </a:accent6>
      <a:hlink>
        <a:srgbClr val="82DA46"/>
      </a:hlink>
      <a:folHlink>
        <a:srgbClr val="CDCDC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13299</TotalTime>
  <Words>132</Words>
  <Application>Microsoft Office PowerPoint</Application>
  <PresentationFormat>On-screen Show (4:3)</PresentationFormat>
  <Paragraphs>54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Microsoft Sans Serif</vt:lpstr>
      <vt:lpstr>Opificio</vt:lpstr>
      <vt:lpstr>Verdana</vt:lpstr>
      <vt:lpstr>powerpoint-template</vt:lpstr>
      <vt:lpstr>Good for Greens®</vt:lpstr>
      <vt:lpstr>Future:</vt:lpstr>
      <vt:lpstr>Today:</vt:lpstr>
      <vt:lpstr>Results:</vt:lpstr>
      <vt:lpstr>Calla Trinity</vt:lpstr>
      <vt:lpstr>Calla Fargo</vt:lpstr>
      <vt:lpstr>Delft Blue hyacinth</vt:lpstr>
      <vt:lpstr>Merostar lily</vt:lpstr>
      <vt:lpstr>Tabledance lily</vt:lpstr>
      <vt:lpstr>Kordia cherry</vt:lpstr>
      <vt:lpstr>Regina cherry</vt:lpstr>
      <vt:lpstr>Assumptions CNB model</vt:lpstr>
      <vt:lpstr>Assumptions CNB model</vt:lpstr>
      <vt:lpstr>Value CNB model</vt:lpstr>
      <vt:lpstr>Assumptions cherry model</vt:lpstr>
      <vt:lpstr>Value cherry model</vt:lpstr>
      <vt:lpstr>Value cherry model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fertilizer</dc:title>
  <dc:creator>Francois</dc:creator>
  <cp:lastModifiedBy>Gerrit Elings</cp:lastModifiedBy>
  <cp:revision>237</cp:revision>
  <cp:lastPrinted>2017-11-18T13:09:40Z</cp:lastPrinted>
  <dcterms:created xsi:type="dcterms:W3CDTF">2015-12-04T13:29:05Z</dcterms:created>
  <dcterms:modified xsi:type="dcterms:W3CDTF">2021-12-15T11:01:23Z</dcterms:modified>
</cp:coreProperties>
</file>