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7.xml" ContentType="application/vnd.openxmlformats-officedocument.themeOverride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31" r:id="rId2"/>
    <p:sldId id="263" r:id="rId3"/>
    <p:sldId id="374" r:id="rId4"/>
    <p:sldId id="299" r:id="rId5"/>
    <p:sldId id="301" r:id="rId6"/>
    <p:sldId id="337" r:id="rId7"/>
    <p:sldId id="352" r:id="rId8"/>
    <p:sldId id="302" r:id="rId9"/>
    <p:sldId id="340" r:id="rId10"/>
    <p:sldId id="300" r:id="rId11"/>
    <p:sldId id="327" r:id="rId12"/>
    <p:sldId id="348" r:id="rId13"/>
    <p:sldId id="349" r:id="rId14"/>
    <p:sldId id="342" r:id="rId15"/>
    <p:sldId id="319" r:id="rId16"/>
    <p:sldId id="303" r:id="rId17"/>
    <p:sldId id="376" r:id="rId18"/>
    <p:sldId id="375" r:id="rId19"/>
    <p:sldId id="353" r:id="rId20"/>
    <p:sldId id="354" r:id="rId21"/>
    <p:sldId id="357" r:id="rId22"/>
    <p:sldId id="368" r:id="rId23"/>
    <p:sldId id="365" r:id="rId24"/>
    <p:sldId id="355" r:id="rId25"/>
    <p:sldId id="377" r:id="rId26"/>
    <p:sldId id="373" r:id="rId27"/>
    <p:sldId id="356" r:id="rId28"/>
    <p:sldId id="364" r:id="rId29"/>
    <p:sldId id="362" r:id="rId30"/>
    <p:sldId id="363" r:id="rId31"/>
    <p:sldId id="361" r:id="rId32"/>
    <p:sldId id="371" r:id="rId33"/>
    <p:sldId id="369" r:id="rId34"/>
    <p:sldId id="370" r:id="rId35"/>
    <p:sldId id="360" r:id="rId36"/>
    <p:sldId id="366" r:id="rId37"/>
    <p:sldId id="372" r:id="rId38"/>
    <p:sldId id="378" r:id="rId3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E1D2D"/>
    <a:srgbClr val="8EC63F"/>
    <a:srgbClr val="5E5E5E"/>
    <a:srgbClr val="797979"/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Stijl, gemiddeld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Stijl, gemiddeld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27"/>
  </p:normalViewPr>
  <p:slideViewPr>
    <p:cSldViewPr snapToGrid="0" snapToObjects="1">
      <p:cViewPr>
        <p:scale>
          <a:sx n="103" d="100"/>
          <a:sy n="103" d="100"/>
        </p:scale>
        <p:origin x="78" y="2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ohansonneveld\Fruitconsult\FC%20proeven\2019%20-%20Proeven%20en%20Demo's\Kersen\K2%20First-Tree\K2-%20Results%20complet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Users\jsonneveld\Downloads\K6-GA3%20ker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2.xml"/><Relationship Id="rId4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3.xml"/><Relationship Id="rId4" Type="http://schemas.openxmlformats.org/officeDocument/2006/relationships/oleObject" Target="../embeddings/oleObject2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4.xml"/><Relationship Id="rId4" Type="http://schemas.openxmlformats.org/officeDocument/2006/relationships/oleObject" Target="../embeddings/oleObject3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https://d.docs.live.net/a6ac07ffb1201b7e/Fruitconsult/Proeven/Kersen/K10.2020%20First%20Tree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../embeddings/oleObject4.bin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a6ac07ffb1201b7e/Fruitconsult/Proeven/Kersen/K10.2020%20First%20Tre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5.xml"/><Relationship Id="rId4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 sz="2800">
                <a:solidFill>
                  <a:schemeClr val="bg2">
                    <a:lumMod val="10000"/>
                  </a:schemeClr>
                </a:solidFill>
              </a:rPr>
              <a:t>Gemiddelde</a:t>
            </a:r>
            <a:r>
              <a:rPr lang="nl-NL" sz="2800" baseline="0">
                <a:solidFill>
                  <a:schemeClr val="bg2">
                    <a:lumMod val="10000"/>
                  </a:schemeClr>
                </a:solidFill>
              </a:rPr>
              <a:t> productie in </a:t>
            </a:r>
            <a:r>
              <a:rPr lang="nl-NL" sz="2800">
                <a:solidFill>
                  <a:schemeClr val="bg2">
                    <a:lumMod val="10000"/>
                  </a:schemeClr>
                </a:solidFill>
              </a:rPr>
              <a:t>KG </a:t>
            </a:r>
            <a:r>
              <a:rPr lang="nl-NL" sz="2800" baseline="0">
                <a:solidFill>
                  <a:schemeClr val="bg2">
                    <a:lumMod val="10000"/>
                  </a:schemeClr>
                </a:solidFill>
              </a:rPr>
              <a:t>/ Boom</a:t>
            </a:r>
            <a:endParaRPr lang="nl-NL" sz="2800">
              <a:solidFill>
                <a:schemeClr val="bg2">
                  <a:lumMod val="1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>
        <c:manualLayout>
          <c:layoutTarget val="inner"/>
          <c:xMode val="edge"/>
          <c:yMode val="edge"/>
          <c:x val="7.7089938318635226E-2"/>
          <c:y val="0.16458274398868461"/>
          <c:w val="0.89891093437690317"/>
          <c:h val="0.614351423893795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'Production changed'!$U$1</c:f>
              <c:strCache>
                <c:ptCount val="1"/>
                <c:pt idx="0">
                  <c:v>1. Untreated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cat>
            <c:strRef>
              <c:f>'Production changed'!$T$2:$T$3</c:f>
              <c:strCache>
                <c:ptCount val="2"/>
                <c:pt idx="0">
                  <c:v>Kordia</c:v>
                </c:pt>
                <c:pt idx="1">
                  <c:v>Regina</c:v>
                </c:pt>
              </c:strCache>
            </c:strRef>
          </c:cat>
          <c:val>
            <c:numRef>
              <c:f>'Production changed'!$U$2:$U$3</c:f>
              <c:numCache>
                <c:formatCode>0.00</c:formatCode>
                <c:ptCount val="2"/>
                <c:pt idx="0">
                  <c:v>18.773333333333333</c:v>
                </c:pt>
                <c:pt idx="1">
                  <c:v>10.898750000000001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0F0-5547-A430-4278C8B23DD3}"/>
            </c:ext>
          </c:extLst>
        </c:ser>
        <c:ser>
          <c:idx val="1"/>
          <c:order val="1"/>
          <c:tx>
            <c:strRef>
              <c:f>'Production changed'!$V$1</c:f>
              <c:strCache>
                <c:ptCount val="1"/>
                <c:pt idx="0">
                  <c:v>2. Treated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'Production changed'!$T$2:$T$3</c:f>
              <c:strCache>
                <c:ptCount val="2"/>
                <c:pt idx="0">
                  <c:v>Kordia</c:v>
                </c:pt>
                <c:pt idx="1">
                  <c:v>Regina</c:v>
                </c:pt>
              </c:strCache>
            </c:strRef>
          </c:cat>
          <c:val>
            <c:numRef>
              <c:f>'Production changed'!$V$2:$V$3</c:f>
              <c:numCache>
                <c:formatCode>0.00</c:formatCode>
                <c:ptCount val="2"/>
                <c:pt idx="0">
                  <c:v>20.467499999999998</c:v>
                </c:pt>
                <c:pt idx="1">
                  <c:v>12.325937499999998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0F0-5547-A430-4278C8B23D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50"/>
        <c:axId val="288458200"/>
        <c:axId val="366293368"/>
      </c:barChart>
      <c:catAx>
        <c:axId val="288458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>
                <a:lumMod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BE1D2D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6293368"/>
        <c:crosses val="autoZero"/>
        <c:auto val="1"/>
        <c:lblAlgn val="ctr"/>
        <c:lblOffset val="100"/>
        <c:noMultiLvlLbl val="0"/>
      </c:catAx>
      <c:valAx>
        <c:axId val="366293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88458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Blad2!$T$24</c:f>
              <c:strCache>
                <c:ptCount val="1"/>
                <c:pt idx="0">
                  <c:v>Gemiddeld vruchtgewicht (gram)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EC63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B9-D344-ADDE-FC0645384F8D}"/>
              </c:ext>
            </c:extLst>
          </c:dPt>
          <c:dPt>
            <c:idx val="1"/>
            <c:invertIfNegative val="0"/>
            <c:bubble3D val="0"/>
            <c:spPr>
              <a:solidFill>
                <a:srgbClr val="9BBB59">
                  <a:lumMod val="50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B9-D344-ADDE-FC0645384F8D}"/>
              </c:ext>
            </c:extLst>
          </c:dPt>
          <c:dPt>
            <c:idx val="2"/>
            <c:invertIfNegative val="0"/>
            <c:bubble3D val="0"/>
            <c:spPr>
              <a:solidFill>
                <a:srgbClr val="8EC63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1B9-D344-ADDE-FC0645384F8D}"/>
              </c:ext>
            </c:extLst>
          </c:dPt>
          <c:dPt>
            <c:idx val="3"/>
            <c:invertIfNegative val="0"/>
            <c:bubble3D val="0"/>
            <c:spPr>
              <a:solidFill>
                <a:srgbClr val="9BBB59">
                  <a:lumMod val="50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1B9-D344-ADDE-FC0645384F8D}"/>
              </c:ext>
            </c:extLst>
          </c:dPt>
          <c:cat>
            <c:multiLvlStrRef>
              <c:f>Blad2!$R$25:$S$28</c:f>
              <c:multiLvlStrCache>
                <c:ptCount val="4"/>
                <c:lvl>
                  <c:pt idx="0">
                    <c:v>1: Onbehandeld</c:v>
                  </c:pt>
                  <c:pt idx="1">
                    <c:v>2: Behandeld</c:v>
                  </c:pt>
                  <c:pt idx="2">
                    <c:v>1: Onbehandeld</c:v>
                  </c:pt>
                  <c:pt idx="3">
                    <c:v>2: Behandeld</c:v>
                  </c:pt>
                </c:lvl>
                <c:lvl>
                  <c:pt idx="0">
                    <c:v>Kordia</c:v>
                  </c:pt>
                  <c:pt idx="1">
                    <c:v>Kordia</c:v>
                  </c:pt>
                  <c:pt idx="2">
                    <c:v>Regina</c:v>
                  </c:pt>
                  <c:pt idx="3">
                    <c:v>Regina</c:v>
                  </c:pt>
                </c:lvl>
              </c:multiLvlStrCache>
            </c:multiLvlStrRef>
          </c:cat>
          <c:val>
            <c:numRef>
              <c:f>Blad2!$T$25:$T$28</c:f>
              <c:numCache>
                <c:formatCode>General</c:formatCode>
                <c:ptCount val="4"/>
                <c:pt idx="0">
                  <c:v>14.2</c:v>
                </c:pt>
                <c:pt idx="1">
                  <c:v>14.4</c:v>
                </c:pt>
                <c:pt idx="2">
                  <c:v>13.8</c:v>
                </c:pt>
                <c:pt idx="3">
                  <c:v>14.2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B9-D344-ADDE-FC0645384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6294936"/>
        <c:axId val="366293760"/>
      </c:barChart>
      <c:catAx>
        <c:axId val="366294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6293760"/>
        <c:crosses val="autoZero"/>
        <c:auto val="1"/>
        <c:lblAlgn val="ctr"/>
        <c:lblOffset val="100"/>
        <c:noMultiLvlLbl val="0"/>
      </c:catAx>
      <c:valAx>
        <c:axId val="366293760"/>
        <c:scaling>
          <c:orientation val="minMax"/>
          <c:min val="1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6294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 sz="2800"/>
              <a:t>%</a:t>
            </a:r>
            <a:r>
              <a:rPr lang="nl-NL" sz="2800" baseline="0"/>
              <a:t> vruchten per maat klasse (Kordia)</a:t>
            </a:r>
            <a:endParaRPr lang="nl-NL" sz="2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>
        <c:manualLayout>
          <c:layoutTarget val="inner"/>
          <c:xMode val="edge"/>
          <c:yMode val="edge"/>
          <c:x val="5.1813951271655244E-2"/>
          <c:y val="0.14689695550351289"/>
          <c:w val="0.92440740627265949"/>
          <c:h val="0.590875269689649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'Size distribution'!$K$6:$L$6</c:f>
              <c:strCache>
                <c:ptCount val="2"/>
                <c:pt idx="0">
                  <c:v>Kordia</c:v>
                </c:pt>
                <c:pt idx="1">
                  <c:v>1. Untreated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'Size distribution'!$M$5:$R$5</c:f>
              <c:strCache>
                <c:ptCount val="6"/>
                <c:pt idx="0">
                  <c:v>&lt;24mm</c:v>
                </c:pt>
                <c:pt idx="1">
                  <c:v>24-26mm</c:v>
                </c:pt>
                <c:pt idx="2">
                  <c:v>26-28mm</c:v>
                </c:pt>
                <c:pt idx="3">
                  <c:v>28-30mm</c:v>
                </c:pt>
                <c:pt idx="4">
                  <c:v>30-32mm</c:v>
                </c:pt>
                <c:pt idx="5">
                  <c:v>32mm&gt;</c:v>
                </c:pt>
              </c:strCache>
            </c:strRef>
          </c:cat>
          <c:val>
            <c:numRef>
              <c:f>'Size distribution'!$M$6:$R$6</c:f>
              <c:numCache>
                <c:formatCode>0.00</c:formatCode>
                <c:ptCount val="6"/>
                <c:pt idx="0">
                  <c:v>0.97954271020625627</c:v>
                </c:pt>
                <c:pt idx="1">
                  <c:v>3.5640814418808242</c:v>
                </c:pt>
                <c:pt idx="2">
                  <c:v>16.684979678251011</c:v>
                </c:pt>
                <c:pt idx="3">
                  <c:v>36.031652328590226</c:v>
                </c:pt>
                <c:pt idx="4">
                  <c:v>41.640999694160328</c:v>
                </c:pt>
                <c:pt idx="5">
                  <c:v>1.0987441469113475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CB-8E40-9A58-10A9B24B9C14}"/>
            </c:ext>
          </c:extLst>
        </c:ser>
        <c:ser>
          <c:idx val="1"/>
          <c:order val="1"/>
          <c:tx>
            <c:strRef>
              <c:f>'Size distribution'!$K$7:$L$7</c:f>
              <c:strCache>
                <c:ptCount val="2"/>
                <c:pt idx="0">
                  <c:v>Kordia</c:v>
                </c:pt>
                <c:pt idx="1">
                  <c:v>2. Treated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'Size distribution'!$M$5:$R$5</c:f>
              <c:strCache>
                <c:ptCount val="6"/>
                <c:pt idx="0">
                  <c:v>&lt;24mm</c:v>
                </c:pt>
                <c:pt idx="1">
                  <c:v>24-26mm</c:v>
                </c:pt>
                <c:pt idx="2">
                  <c:v>26-28mm</c:v>
                </c:pt>
                <c:pt idx="3">
                  <c:v>28-30mm</c:v>
                </c:pt>
                <c:pt idx="4">
                  <c:v>30-32mm</c:v>
                </c:pt>
                <c:pt idx="5">
                  <c:v>32mm&gt;</c:v>
                </c:pt>
              </c:strCache>
            </c:strRef>
          </c:cat>
          <c:val>
            <c:numRef>
              <c:f>'Size distribution'!$M$7:$R$7</c:f>
              <c:numCache>
                <c:formatCode>0.00</c:formatCode>
                <c:ptCount val="6"/>
                <c:pt idx="0">
                  <c:v>0.52393432594055567</c:v>
                </c:pt>
                <c:pt idx="1">
                  <c:v>3.1632315094688872</c:v>
                </c:pt>
                <c:pt idx="2">
                  <c:v>16.25837144419345</c:v>
                </c:pt>
                <c:pt idx="3">
                  <c:v>34.029109578037904</c:v>
                </c:pt>
                <c:pt idx="4">
                  <c:v>44.856581012567347</c:v>
                </c:pt>
                <c:pt idx="5">
                  <c:v>1.1687721297918632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CB-8E40-9A58-10A9B24B9C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6295328"/>
        <c:axId val="366292584"/>
      </c:barChart>
      <c:catAx>
        <c:axId val="36629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6292584"/>
        <c:crosses val="autoZero"/>
        <c:auto val="1"/>
        <c:lblAlgn val="ctr"/>
        <c:lblOffset val="100"/>
        <c:noMultiLvlLbl val="0"/>
      </c:catAx>
      <c:valAx>
        <c:axId val="366292584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6295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</c:legendEntry>
      <c:layout>
        <c:manualLayout>
          <c:xMode val="edge"/>
          <c:yMode val="edge"/>
          <c:x val="0.29465176288761574"/>
          <c:y val="0.90119954268011582"/>
          <c:w val="0.41069647422476857"/>
          <c:h val="9.88004573198841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 sz="2000"/>
              <a:t>%</a:t>
            </a:r>
            <a:r>
              <a:rPr lang="nl-NL" sz="2000" baseline="0"/>
              <a:t> vruchten per maatklasse  (Regina) </a:t>
            </a:r>
            <a:endParaRPr lang="nl-NL" sz="2000"/>
          </a:p>
        </c:rich>
      </c:tx>
      <c:layout>
        <c:manualLayout>
          <c:xMode val="edge"/>
          <c:yMode val="edge"/>
          <c:x val="0.340661478599221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>
        <c:manualLayout>
          <c:layoutTarget val="inner"/>
          <c:xMode val="edge"/>
          <c:yMode val="edge"/>
          <c:x val="5.1813951271655244E-2"/>
          <c:y val="0.10110716295639283"/>
          <c:w val="0.92440740627265949"/>
          <c:h val="0.682999930790932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'Size distribution'!$K$9:$L$9</c:f>
              <c:strCache>
                <c:ptCount val="2"/>
                <c:pt idx="0">
                  <c:v>Regina</c:v>
                </c:pt>
                <c:pt idx="1">
                  <c:v>1. Untreated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'Size distribution'!$M$8:$R$8</c:f>
              <c:strCache>
                <c:ptCount val="6"/>
                <c:pt idx="0">
                  <c:v>&lt;24mm</c:v>
                </c:pt>
                <c:pt idx="1">
                  <c:v>24-26mm</c:v>
                </c:pt>
                <c:pt idx="2">
                  <c:v>26-28mm</c:v>
                </c:pt>
                <c:pt idx="3">
                  <c:v>28-30mm</c:v>
                </c:pt>
                <c:pt idx="4">
                  <c:v>30-32mm</c:v>
                </c:pt>
                <c:pt idx="5">
                  <c:v>32mm&gt;</c:v>
                </c:pt>
              </c:strCache>
            </c:strRef>
          </c:cat>
          <c:val>
            <c:numRef>
              <c:f>'Size distribution'!$M$9:$R$9</c:f>
              <c:numCache>
                <c:formatCode>0.00</c:formatCode>
                <c:ptCount val="6"/>
                <c:pt idx="0">
                  <c:v>0.64264813288388023</c:v>
                </c:pt>
                <c:pt idx="1">
                  <c:v>2.6390049297191784</c:v>
                </c:pt>
                <c:pt idx="2">
                  <c:v>25.712479775583208</c:v>
                </c:pt>
                <c:pt idx="3">
                  <c:v>36.421570726132046</c:v>
                </c:pt>
                <c:pt idx="4">
                  <c:v>33.849461749739874</c:v>
                </c:pt>
                <c:pt idx="5">
                  <c:v>0.73483468594181311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20-5840-816E-E39712EAC291}"/>
            </c:ext>
          </c:extLst>
        </c:ser>
        <c:ser>
          <c:idx val="1"/>
          <c:order val="1"/>
          <c:tx>
            <c:strRef>
              <c:f>'Size distribution'!$K$10:$L$10</c:f>
              <c:strCache>
                <c:ptCount val="2"/>
                <c:pt idx="0">
                  <c:v>Regina</c:v>
                </c:pt>
                <c:pt idx="1">
                  <c:v>2. Treated</c:v>
                </c:pt>
              </c:strCache>
            </c:strRef>
          </c:tx>
          <c:spPr>
            <a:solidFill>
              <a:srgbClr val="385723"/>
            </a:solidFill>
            <a:ln>
              <a:noFill/>
            </a:ln>
            <a:effectLst/>
          </c:spPr>
          <c:invertIfNegative val="0"/>
          <c:cat>
            <c:strRef>
              <c:f>'Size distribution'!$M$8:$R$8</c:f>
              <c:strCache>
                <c:ptCount val="6"/>
                <c:pt idx="0">
                  <c:v>&lt;24mm</c:v>
                </c:pt>
                <c:pt idx="1">
                  <c:v>24-26mm</c:v>
                </c:pt>
                <c:pt idx="2">
                  <c:v>26-28mm</c:v>
                </c:pt>
                <c:pt idx="3">
                  <c:v>28-30mm</c:v>
                </c:pt>
                <c:pt idx="4">
                  <c:v>30-32mm</c:v>
                </c:pt>
                <c:pt idx="5">
                  <c:v>32mm&gt;</c:v>
                </c:pt>
              </c:strCache>
            </c:strRef>
          </c:cat>
          <c:val>
            <c:numRef>
              <c:f>'Size distribution'!$M$10:$R$10</c:f>
              <c:numCache>
                <c:formatCode>0.00</c:formatCode>
                <c:ptCount val="6"/>
                <c:pt idx="0">
                  <c:v>0.52686977653869249</c:v>
                </c:pt>
                <c:pt idx="1">
                  <c:v>1.7162046100047719</c:v>
                </c:pt>
                <c:pt idx="2">
                  <c:v>19.260517511217806</c:v>
                </c:pt>
                <c:pt idx="3">
                  <c:v>39.202325881674689</c:v>
                </c:pt>
                <c:pt idx="4">
                  <c:v>38.34096921459728</c:v>
                </c:pt>
                <c:pt idx="5">
                  <c:v>0.95311300596675319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B20-5840-816E-E39712EAC2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7156352"/>
        <c:axId val="367155176"/>
      </c:barChart>
      <c:catAx>
        <c:axId val="36715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7155176"/>
        <c:crosses val="autoZero"/>
        <c:auto val="1"/>
        <c:lblAlgn val="ctr"/>
        <c:lblOffset val="100"/>
        <c:noMultiLvlLbl val="0"/>
      </c:catAx>
      <c:valAx>
        <c:axId val="367155176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715635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667445178099971"/>
          <c:y val="0.88563124826239403"/>
          <c:w val="0.40777852671139841"/>
          <c:h val="0.114368811319798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 sz="2400"/>
              <a:t>%</a:t>
            </a:r>
            <a:r>
              <a:rPr lang="nl-NL" sz="2400" baseline="0"/>
              <a:t> per maatklasse (</a:t>
            </a:r>
            <a:r>
              <a:rPr lang="nl-NL" sz="2400" baseline="0" err="1"/>
              <a:t>Kordia</a:t>
            </a:r>
            <a:r>
              <a:rPr lang="nl-NL" sz="2400" baseline="0"/>
              <a:t> &amp; Regina samen)</a:t>
            </a:r>
            <a:endParaRPr lang="nl-NL" sz="2400"/>
          </a:p>
        </c:rich>
      </c:tx>
      <c:layout>
        <c:manualLayout>
          <c:xMode val="edge"/>
          <c:yMode val="edge"/>
          <c:x val="0.20004241952914326"/>
          <c:y val="6.4605451546682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>
        <c:manualLayout>
          <c:layoutTarget val="inner"/>
          <c:xMode val="edge"/>
          <c:yMode val="edge"/>
          <c:x val="5.0559396562332638E-2"/>
          <c:y val="7.33984283871328E-2"/>
          <c:w val="0.92302633973526804"/>
          <c:h val="0.683106856515055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Blad1!$A$9</c:f>
              <c:strCache>
                <c:ptCount val="1"/>
                <c:pt idx="0">
                  <c:v>Onbehandeld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Blad1!$B$8:$G$8</c:f>
              <c:strCache>
                <c:ptCount val="6"/>
                <c:pt idx="0">
                  <c:v>&lt;24mm</c:v>
                </c:pt>
                <c:pt idx="1">
                  <c:v>24-26mm</c:v>
                </c:pt>
                <c:pt idx="2">
                  <c:v>26-28mm</c:v>
                </c:pt>
                <c:pt idx="3">
                  <c:v>28-30mm</c:v>
                </c:pt>
                <c:pt idx="4">
                  <c:v>30-32mm</c:v>
                </c:pt>
                <c:pt idx="5">
                  <c:v>32mm&gt;</c:v>
                </c:pt>
              </c:strCache>
            </c:strRef>
          </c:cat>
          <c:val>
            <c:numRef>
              <c:f>Blad1!$B$9:$G$9</c:f>
              <c:numCache>
                <c:formatCode>General</c:formatCode>
                <c:ptCount val="6"/>
                <c:pt idx="0">
                  <c:v>0.8</c:v>
                </c:pt>
                <c:pt idx="1">
                  <c:v>3.1</c:v>
                </c:pt>
                <c:pt idx="2">
                  <c:v>21.2</c:v>
                </c:pt>
                <c:pt idx="3">
                  <c:v>36.200000000000003</c:v>
                </c:pt>
                <c:pt idx="4">
                  <c:v>37.700000000000003</c:v>
                </c:pt>
                <c:pt idx="5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62-9A4D-AB8D-F044F1D7C8CE}"/>
            </c:ext>
          </c:extLst>
        </c:ser>
        <c:ser>
          <c:idx val="1"/>
          <c:order val="1"/>
          <c:tx>
            <c:strRef>
              <c:f>Blad1!$A$10</c:f>
              <c:strCache>
                <c:ptCount val="1"/>
                <c:pt idx="0">
                  <c:v>Behandeld 4x first tree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Blad1!$B$8:$G$8</c:f>
              <c:strCache>
                <c:ptCount val="6"/>
                <c:pt idx="0">
                  <c:v>&lt;24mm</c:v>
                </c:pt>
                <c:pt idx="1">
                  <c:v>24-26mm</c:v>
                </c:pt>
                <c:pt idx="2">
                  <c:v>26-28mm</c:v>
                </c:pt>
                <c:pt idx="3">
                  <c:v>28-30mm</c:v>
                </c:pt>
                <c:pt idx="4">
                  <c:v>30-32mm</c:v>
                </c:pt>
                <c:pt idx="5">
                  <c:v>32mm&gt;</c:v>
                </c:pt>
              </c:strCache>
            </c:strRef>
          </c:cat>
          <c:val>
            <c:numRef>
              <c:f>Blad1!$B$10:$G$10</c:f>
              <c:numCache>
                <c:formatCode>General</c:formatCode>
                <c:ptCount val="6"/>
                <c:pt idx="0">
                  <c:v>0.5</c:v>
                </c:pt>
                <c:pt idx="1">
                  <c:v>2.4500000000000002</c:v>
                </c:pt>
                <c:pt idx="2">
                  <c:v>17.8</c:v>
                </c:pt>
                <c:pt idx="3">
                  <c:v>36.6</c:v>
                </c:pt>
                <c:pt idx="4">
                  <c:v>41.599999999999994</c:v>
                </c:pt>
                <c:pt idx="5">
                  <c:v>1.1000000000000001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A62-9A4D-AB8D-F044F1D7C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0"/>
        <c:axId val="367154392"/>
        <c:axId val="367159488"/>
      </c:barChart>
      <c:catAx>
        <c:axId val="367154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7159488"/>
        <c:crosses val="autoZero"/>
        <c:auto val="1"/>
        <c:lblAlgn val="ctr"/>
        <c:lblOffset val="100"/>
        <c:noMultiLvlLbl val="0"/>
      </c:catAx>
      <c:valAx>
        <c:axId val="367159488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in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715439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467300216132461"/>
          <c:y val="0.91346420239136761"/>
          <c:w val="0.53478830634979957"/>
          <c:h val="8.65357976086322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'[K10.2020 First Tree.xlsx]Blad1'!$H$39</c:f>
              <c:strCache>
                <c:ptCount val="1"/>
                <c:pt idx="0">
                  <c:v>kg/boom</c:v>
                </c:pt>
              </c:strCache>
            </c:strRef>
          </c:tx>
          <c:spPr>
            <a:solidFill>
              <a:srgbClr val="8EC63F"/>
            </a:solidFill>
            <a:ln>
              <a:solidFill>
                <a:srgbClr val="8EC63F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385723"/>
              </a:solidFill>
              <a:ln>
                <a:solidFill>
                  <a:srgbClr val="8EC63F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CA0-E14D-BBAD-08D40B66BED0}"/>
              </c:ext>
            </c:extLst>
          </c:dPt>
          <c:dPt>
            <c:idx val="3"/>
            <c:invertIfNegative val="0"/>
            <c:bubble3D val="0"/>
            <c:spPr>
              <a:solidFill>
                <a:srgbClr val="385723"/>
              </a:solidFill>
              <a:ln>
                <a:solidFill>
                  <a:srgbClr val="8EC63F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CA0-E14D-BBAD-08D40B66BED0}"/>
              </c:ext>
            </c:extLst>
          </c:dPt>
          <c:dPt>
            <c:idx val="5"/>
            <c:invertIfNegative val="0"/>
            <c:bubble3D val="0"/>
            <c:spPr>
              <a:solidFill>
                <a:srgbClr val="385723"/>
              </a:solidFill>
              <a:ln>
                <a:solidFill>
                  <a:srgbClr val="8EC63F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CA0-E14D-BBAD-08D40B66BED0}"/>
              </c:ext>
            </c:extLst>
          </c:dPt>
          <c:cat>
            <c:multiLvlStrRef>
              <c:f>'[K10.2020 First Tree.xlsx]Blad1'!$F$40:$G$45</c:f>
              <c:multiLvlStrCache>
                <c:ptCount val="6"/>
                <c:lvl>
                  <c:pt idx="0">
                    <c:v>Onbehandeld</c:v>
                  </c:pt>
                  <c:pt idx="1">
                    <c:v>4x first tree</c:v>
                  </c:pt>
                  <c:pt idx="2">
                    <c:v>Onbehandeld</c:v>
                  </c:pt>
                  <c:pt idx="3">
                    <c:v>4x first tree</c:v>
                  </c:pt>
                  <c:pt idx="4">
                    <c:v>Onbehandeld</c:v>
                  </c:pt>
                  <c:pt idx="5">
                    <c:v>4x first tree</c:v>
                  </c:pt>
                </c:lvl>
                <c:lvl>
                  <c:pt idx="0">
                    <c:v>Areko</c:v>
                  </c:pt>
                  <c:pt idx="2">
                    <c:v>Kordia</c:v>
                  </c:pt>
                  <c:pt idx="4">
                    <c:v>Regina</c:v>
                  </c:pt>
                </c:lvl>
              </c:multiLvlStrCache>
            </c:multiLvlStrRef>
          </c:cat>
          <c:val>
            <c:numRef>
              <c:f>'[K10.2020 First Tree.xlsx]Blad1'!$H$40:$H$45</c:f>
              <c:numCache>
                <c:formatCode>0.00</c:formatCode>
                <c:ptCount val="6"/>
                <c:pt idx="0">
                  <c:v>16.171250000000001</c:v>
                </c:pt>
                <c:pt idx="1">
                  <c:v>18.666250000000002</c:v>
                </c:pt>
                <c:pt idx="2">
                  <c:v>18.886666666666667</c:v>
                </c:pt>
                <c:pt idx="3">
                  <c:v>19.55</c:v>
                </c:pt>
                <c:pt idx="4" formatCode="General">
                  <c:v>18.95</c:v>
                </c:pt>
                <c:pt idx="5" formatCode="General">
                  <c:v>19.350000000000001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A0-E14D-BBAD-08D40B66BE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67154784"/>
        <c:axId val="367160664"/>
      </c:barChart>
      <c:lineChart>
        <c:grouping val="standard"/>
        <c:varyColors val="0"/>
        <c:ser>
          <c:idx val="1"/>
          <c:order val="1"/>
          <c:tx>
            <c:strRef>
              <c:f>'[K10.2020 First Tree.xlsx]Blad1'!$I$39</c:f>
              <c:strCache>
                <c:ptCount val="1"/>
                <c:pt idx="0">
                  <c:v>vruchtgewicht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15"/>
            <c:spPr>
              <a:solidFill>
                <a:srgbClr val="C00000"/>
              </a:solidFill>
              <a:ln w="53975">
                <a:solidFill>
                  <a:srgbClr val="C00000"/>
                </a:solidFill>
              </a:ln>
              <a:effectLst/>
            </c:spPr>
          </c:marker>
          <c:cat>
            <c:multiLvlStrRef>
              <c:f>'[K10.2020 First Tree.xlsx]Blad1'!$F$40:$G$45</c:f>
              <c:multiLvlStrCache>
                <c:ptCount val="6"/>
                <c:lvl>
                  <c:pt idx="0">
                    <c:v>Onbehandeld</c:v>
                  </c:pt>
                  <c:pt idx="1">
                    <c:v>4x first tree</c:v>
                  </c:pt>
                  <c:pt idx="2">
                    <c:v>Onbehandeld</c:v>
                  </c:pt>
                  <c:pt idx="3">
                    <c:v>4x first tree</c:v>
                  </c:pt>
                  <c:pt idx="4">
                    <c:v>Onbehandeld</c:v>
                  </c:pt>
                  <c:pt idx="5">
                    <c:v>4x first tree</c:v>
                  </c:pt>
                </c:lvl>
                <c:lvl>
                  <c:pt idx="0">
                    <c:v>Areko</c:v>
                  </c:pt>
                  <c:pt idx="2">
                    <c:v>Kordia</c:v>
                  </c:pt>
                  <c:pt idx="4">
                    <c:v>Regina</c:v>
                  </c:pt>
                </c:lvl>
              </c:multiLvlStrCache>
            </c:multiLvlStrRef>
          </c:cat>
          <c:val>
            <c:numRef>
              <c:f>'[K10.2020 First Tree.xlsx]Blad1'!$I$40:$I$45</c:f>
              <c:numCache>
                <c:formatCode>General</c:formatCode>
                <c:ptCount val="6"/>
                <c:pt idx="0" formatCode="0.00">
                  <c:v>17.475000000000001</c:v>
                </c:pt>
                <c:pt idx="1">
                  <c:v>17.049999999999997</c:v>
                </c:pt>
                <c:pt idx="2" formatCode="0.00">
                  <c:v>12.833333333333334</c:v>
                </c:pt>
                <c:pt idx="3" formatCode="0.00">
                  <c:v>13.483333333333334</c:v>
                </c:pt>
                <c:pt idx="4" formatCode="0.00">
                  <c:v>13.3333333333333</c:v>
                </c:pt>
                <c:pt idx="5" formatCode="0.00">
                  <c:v>13.833333333333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CA0-E14D-BBAD-08D40B66BE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7154784"/>
        <c:axId val="367160664"/>
      </c:lineChart>
      <c:catAx>
        <c:axId val="36715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797979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7160664"/>
        <c:crosses val="autoZero"/>
        <c:auto val="1"/>
        <c:lblAlgn val="ctr"/>
        <c:lblOffset val="100"/>
        <c:noMultiLvlLbl val="0"/>
      </c:catAx>
      <c:valAx>
        <c:axId val="367160664"/>
        <c:scaling>
          <c:orientation val="minMax"/>
          <c:max val="20"/>
          <c:min val="4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65000"/>
                </a:sys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7154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'[1Final Data First Tree-PEARS2020.xlsx]Pears 2020'!$B$79</c:f>
              <c:strCache>
                <c:ptCount val="1"/>
                <c:pt idx="0">
                  <c:v>Production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'[1Final Data First Tree-PEARS2020.xlsx]Pears 2020'!$A$80:$A$81</c:f>
              <c:strCache>
                <c:ptCount val="2"/>
                <c:pt idx="0">
                  <c:v>1 = untreated</c:v>
                </c:pt>
                <c:pt idx="1">
                  <c:v>2 = treated</c:v>
                </c:pt>
              </c:strCache>
            </c:strRef>
          </c:cat>
          <c:val>
            <c:numRef>
              <c:f>'[1Final Data First Tree-PEARS2020.xlsx]Pears 2020'!$B$80:$B$81</c:f>
              <c:numCache>
                <c:formatCode>0.0</c:formatCode>
                <c:ptCount val="2"/>
                <c:pt idx="0">
                  <c:v>15</c:v>
                </c:pt>
                <c:pt idx="1">
                  <c:v>16.2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8E-4340-90AD-84038BACD7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7158312"/>
        <c:axId val="367157136"/>
      </c:barChart>
      <c:catAx>
        <c:axId val="367158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7157136"/>
        <c:crosses val="autoZero"/>
        <c:auto val="1"/>
        <c:lblAlgn val="ctr"/>
        <c:lblOffset val="100"/>
        <c:noMultiLvlLbl val="0"/>
      </c:catAx>
      <c:valAx>
        <c:axId val="36715713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7158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'[K10.2020 First Tree.xlsx]Blad1'!$G$54</c:f>
              <c:strCache>
                <c:ptCount val="1"/>
                <c:pt idx="0">
                  <c:v>gemiddeld vruchtgewicht</c:v>
                </c:pt>
              </c:strCache>
            </c:strRef>
          </c:tx>
          <c:spPr>
            <a:solidFill>
              <a:srgbClr val="BE1D2D"/>
            </a:solidFill>
            <a:ln>
              <a:noFill/>
            </a:ln>
            <a:effectLst/>
          </c:spPr>
          <c:invertIfNegative val="0"/>
          <c:cat>
            <c:strRef>
              <c:f>'[K10.2020 First Tree.xlsx]Blad1'!$F$55:$F$56</c:f>
              <c:strCache>
                <c:ptCount val="2"/>
                <c:pt idx="0">
                  <c:v>Onbehandeld</c:v>
                </c:pt>
                <c:pt idx="1">
                  <c:v>4x first tree</c:v>
                </c:pt>
              </c:strCache>
            </c:strRef>
          </c:cat>
          <c:val>
            <c:numRef>
              <c:f>'[K10.2020 First Tree.xlsx]Blad1'!$G$55:$G$56</c:f>
              <c:numCache>
                <c:formatCode>General</c:formatCode>
                <c:ptCount val="2"/>
                <c:pt idx="0">
                  <c:v>195.5</c:v>
                </c:pt>
                <c:pt idx="1">
                  <c:v>197.8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22-8C42-A747-FA30CC6553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7157528"/>
        <c:axId val="367153216"/>
      </c:barChart>
      <c:catAx>
        <c:axId val="36715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>
                <a:lumMod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7153216"/>
        <c:crosses val="autoZero"/>
        <c:auto val="1"/>
        <c:lblAlgn val="ctr"/>
        <c:lblOffset val="100"/>
        <c:noMultiLvlLbl val="0"/>
      </c:catAx>
      <c:valAx>
        <c:axId val="367153216"/>
        <c:scaling>
          <c:orientation val="minMax"/>
          <c:min val="17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7157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 sz="2400" dirty="0"/>
              <a:t>%</a:t>
            </a:r>
            <a:r>
              <a:rPr lang="nl-NL" sz="2400" baseline="0" dirty="0"/>
              <a:t> in </a:t>
            </a:r>
            <a:r>
              <a:rPr lang="nl-NL" sz="2400" baseline="0" dirty="0" err="1"/>
              <a:t>kg’s</a:t>
            </a:r>
            <a:r>
              <a:rPr lang="nl-NL" sz="2400" baseline="0" dirty="0"/>
              <a:t> per maatklasse</a:t>
            </a:r>
            <a:endParaRPr lang="nl-NL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>
        <c:manualLayout>
          <c:layoutTarget val="inner"/>
          <c:xMode val="edge"/>
          <c:yMode val="edge"/>
          <c:x val="6.3599304121471842E-2"/>
          <c:y val="0.10434119308456007"/>
          <c:w val="0.91918244749327815"/>
          <c:h val="0.754071379664498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'[1Final Data First Tree-PEARS2020.xlsx]Sorting'!$A$49:$B$49</c:f>
              <c:strCache>
                <c:ptCount val="2"/>
                <c:pt idx="0">
                  <c:v>1</c:v>
                </c:pt>
                <c:pt idx="1">
                  <c:v>untreated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'[1Final Data First Tree-PEARS2020.xlsx]Sorting'!$C$48:$K$48</c:f>
              <c:strCache>
                <c:ptCount val="9"/>
                <c:pt idx="0">
                  <c:v>&lt;55</c:v>
                </c:pt>
                <c:pt idx="1">
                  <c:v>55-60</c:v>
                </c:pt>
                <c:pt idx="2">
                  <c:v>60-65</c:v>
                </c:pt>
                <c:pt idx="3">
                  <c:v>65-70</c:v>
                </c:pt>
                <c:pt idx="4">
                  <c:v>70-75</c:v>
                </c:pt>
                <c:pt idx="5">
                  <c:v>75-80</c:v>
                </c:pt>
                <c:pt idx="6">
                  <c:v>80-85</c:v>
                </c:pt>
                <c:pt idx="7">
                  <c:v>85-90</c:v>
                </c:pt>
                <c:pt idx="8">
                  <c:v>90&gt;</c:v>
                </c:pt>
              </c:strCache>
            </c:strRef>
          </c:cat>
          <c:val>
            <c:numRef>
              <c:f>'[1Final Data First Tree-PEARS2020.xlsx]Sorting'!$C$49:$K$49</c:f>
              <c:numCache>
                <c:formatCode>0.0%</c:formatCode>
                <c:ptCount val="9"/>
                <c:pt idx="0">
                  <c:v>8.8463266354726164E-2</c:v>
                </c:pt>
                <c:pt idx="1">
                  <c:v>9.308456042463166E-2</c:v>
                </c:pt>
                <c:pt idx="2">
                  <c:v>0.15547857843619811</c:v>
                </c:pt>
                <c:pt idx="3">
                  <c:v>0.24469439671159018</c:v>
                </c:pt>
                <c:pt idx="4">
                  <c:v>0.27164055611334426</c:v>
                </c:pt>
                <c:pt idx="5">
                  <c:v>0.12060263269174165</c:v>
                </c:pt>
                <c:pt idx="6">
                  <c:v>2.0602632691742E-2</c:v>
                </c:pt>
                <c:pt idx="7">
                  <c:v>0</c:v>
                </c:pt>
                <c:pt idx="8">
                  <c:v>1.7179656866011101E-3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FD7-D643-8D01-244232A4A334}"/>
            </c:ext>
          </c:extLst>
        </c:ser>
        <c:ser>
          <c:idx val="1"/>
          <c:order val="1"/>
          <c:tx>
            <c:strRef>
              <c:f>'[1Final Data First Tree-PEARS2020.xlsx]Sorting'!$A$50:$B$50</c:f>
              <c:strCache>
                <c:ptCount val="2"/>
                <c:pt idx="0">
                  <c:v>2</c:v>
                </c:pt>
                <c:pt idx="1">
                  <c:v>4x good for greens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'[1Final Data First Tree-PEARS2020.xlsx]Sorting'!$C$48:$K$48</c:f>
              <c:strCache>
                <c:ptCount val="9"/>
                <c:pt idx="0">
                  <c:v>&lt;55</c:v>
                </c:pt>
                <c:pt idx="1">
                  <c:v>55-60</c:v>
                </c:pt>
                <c:pt idx="2">
                  <c:v>60-65</c:v>
                </c:pt>
                <c:pt idx="3">
                  <c:v>65-70</c:v>
                </c:pt>
                <c:pt idx="4">
                  <c:v>70-75</c:v>
                </c:pt>
                <c:pt idx="5">
                  <c:v>75-80</c:v>
                </c:pt>
                <c:pt idx="6">
                  <c:v>80-85</c:v>
                </c:pt>
                <c:pt idx="7">
                  <c:v>85-90</c:v>
                </c:pt>
                <c:pt idx="8">
                  <c:v>90&gt;</c:v>
                </c:pt>
              </c:strCache>
            </c:strRef>
          </c:cat>
          <c:val>
            <c:numRef>
              <c:f>'[1Final Data First Tree-PEARS2020.xlsx]Sorting'!$C$50:$K$50</c:f>
              <c:numCache>
                <c:formatCode>0.0%</c:formatCode>
                <c:ptCount val="9"/>
                <c:pt idx="0">
                  <c:v>7.7325189202770359E-2</c:v>
                </c:pt>
                <c:pt idx="1">
                  <c:v>6.9316128880572633E-2</c:v>
                </c:pt>
                <c:pt idx="2">
                  <c:v>0.1299628754893552</c:v>
                </c:pt>
                <c:pt idx="3">
                  <c:v>0.241853935119552</c:v>
                </c:pt>
                <c:pt idx="4">
                  <c:v>0.28962255717946439</c:v>
                </c:pt>
                <c:pt idx="5">
                  <c:v>0.15646748789977177</c:v>
                </c:pt>
                <c:pt idx="6">
                  <c:v>2.7792701963914056E-2</c:v>
                </c:pt>
                <c:pt idx="7">
                  <c:v>5.483480167663592E-3</c:v>
                </c:pt>
                <c:pt idx="8">
                  <c:v>2.1756440969360104E-3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FD7-D643-8D01-244232A4A3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7158704"/>
        <c:axId val="367938560"/>
      </c:barChart>
      <c:catAx>
        <c:axId val="36715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7938560"/>
        <c:crosses val="autoZero"/>
        <c:auto val="1"/>
        <c:lblAlgn val="ctr"/>
        <c:lblOffset val="100"/>
        <c:noMultiLvlLbl val="0"/>
      </c:catAx>
      <c:valAx>
        <c:axId val="367938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7158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0.3075</cdr:x>
      <cdr:y>0.89665</cdr:y>
    </cdr:from>
    <cdr:to>
      <cdr:x>0.535</cdr:x>
      <cdr:y>0.99501</cdr:y>
    </cdr:to>
    <cdr:sp macro="" textlink="">
      <cdr:nvSpPr>
        <cdr:cNvPr id="2" name="Tekstvak 1"/>
        <cdr:cNvSpPr txBox="1"/>
      </cdr:nvSpPr>
      <cdr:spPr>
        <a:xfrm xmlns:a="http://schemas.openxmlformats.org/drawingml/2006/main">
          <a:off x="2530624" y="3938518"/>
          <a:ext cx="1872208" cy="43204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l-NL" sz="1800" dirty="0">
              <a:solidFill>
                <a:schemeClr val="bg2">
                  <a:lumMod val="10000"/>
                </a:schemeClr>
              </a:solidFill>
            </a:rPr>
            <a:t>1. Onbehandeld</a:t>
          </a:r>
          <a:r>
            <a:rPr lang="nl-NL" sz="1800" dirty="0">
              <a:solidFill>
                <a:schemeClr val="tx1"/>
              </a:solidFill>
            </a:rPr>
            <a:t>  </a:t>
          </a:r>
        </a:p>
      </cdr:txBody>
    </cdr:sp>
  </cdr:relSizeAnchor>
  <cdr:relSizeAnchor xmlns:cdr="http://schemas.openxmlformats.org/drawingml/2006/chartDrawing">
    <cdr:from>
      <cdr:x>0.57</cdr:x>
      <cdr:y>0.90164</cdr:y>
    </cdr:from>
    <cdr:to>
      <cdr:x>0.80625</cdr:x>
      <cdr:y>1</cdr:y>
    </cdr:to>
    <cdr:sp macro="" textlink="">
      <cdr:nvSpPr>
        <cdr:cNvPr id="4" name="Tekstvak 1"/>
        <cdr:cNvSpPr txBox="1"/>
      </cdr:nvSpPr>
      <cdr:spPr>
        <a:xfrm xmlns:a="http://schemas.openxmlformats.org/drawingml/2006/main">
          <a:off x="4690864" y="3960440"/>
          <a:ext cx="1944216" cy="43204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800" dirty="0">
              <a:solidFill>
                <a:schemeClr val="bg2">
                  <a:lumMod val="10000"/>
                </a:schemeClr>
              </a:solidFill>
            </a:rPr>
            <a:t>2. behandeld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0.33333</cdr:x>
      <cdr:y>0.92063</cdr:y>
    </cdr:from>
    <cdr:to>
      <cdr:x>0.52381</cdr:x>
      <cdr:y>0.98843</cdr:y>
    </cdr:to>
    <cdr:sp macro="" textlink="">
      <cdr:nvSpPr>
        <cdr:cNvPr id="2" name="Tekstvak 1"/>
        <cdr:cNvSpPr txBox="1"/>
      </cdr:nvSpPr>
      <cdr:spPr>
        <a:xfrm xmlns:a="http://schemas.openxmlformats.org/drawingml/2006/main">
          <a:off x="2520280" y="4176464"/>
          <a:ext cx="1440160" cy="30756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400" dirty="0">
              <a:solidFill>
                <a:schemeClr val="tx1"/>
              </a:solidFill>
            </a:rPr>
            <a:t>1. Onbehandeld  </a:t>
          </a:r>
        </a:p>
      </cdr:txBody>
    </cdr:sp>
  </cdr:relSizeAnchor>
  <cdr:relSizeAnchor xmlns:cdr="http://schemas.openxmlformats.org/drawingml/2006/chartDrawing">
    <cdr:from>
      <cdr:x>0.54286</cdr:x>
      <cdr:y>0.91335</cdr:y>
    </cdr:from>
    <cdr:to>
      <cdr:x>0.75006</cdr:x>
      <cdr:y>1</cdr:y>
    </cdr:to>
    <cdr:sp macro="" textlink="">
      <cdr:nvSpPr>
        <cdr:cNvPr id="3" name="Tekstvak 1"/>
        <cdr:cNvSpPr txBox="1"/>
      </cdr:nvSpPr>
      <cdr:spPr>
        <a:xfrm xmlns:a="http://schemas.openxmlformats.org/drawingml/2006/main">
          <a:off x="4104456" y="4143415"/>
          <a:ext cx="1566660" cy="39308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400" dirty="0">
              <a:solidFill>
                <a:schemeClr val="tx1"/>
              </a:solidFill>
            </a:rPr>
            <a:t>2. behandeld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0.31204</cdr:x>
      <cdr:y>0.91971</cdr:y>
    </cdr:from>
    <cdr:to>
      <cdr:x>0.5</cdr:x>
      <cdr:y>1</cdr:y>
    </cdr:to>
    <cdr:sp macro="" textlink="">
      <cdr:nvSpPr>
        <cdr:cNvPr id="2" name="Tekstvak 1"/>
        <cdr:cNvSpPr txBox="1"/>
      </cdr:nvSpPr>
      <cdr:spPr>
        <a:xfrm xmlns:a="http://schemas.openxmlformats.org/drawingml/2006/main">
          <a:off x="2519798" y="4360086"/>
          <a:ext cx="1517822" cy="3806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400" dirty="0">
              <a:solidFill>
                <a:schemeClr val="tx1"/>
              </a:solidFill>
            </a:rPr>
            <a:t>1. Onbehandeld </a:t>
          </a:r>
        </a:p>
      </cdr:txBody>
    </cdr:sp>
  </cdr:relSizeAnchor>
  <cdr:relSizeAnchor xmlns:cdr="http://schemas.openxmlformats.org/drawingml/2006/chartDrawing">
    <cdr:from>
      <cdr:x>0.53144</cdr:x>
      <cdr:y>0.91954</cdr:y>
    </cdr:from>
    <cdr:to>
      <cdr:x>0.7187</cdr:x>
      <cdr:y>1</cdr:y>
    </cdr:to>
    <cdr:sp macro="" textlink="">
      <cdr:nvSpPr>
        <cdr:cNvPr id="3" name="Tekstvak 1"/>
        <cdr:cNvSpPr txBox="1"/>
      </cdr:nvSpPr>
      <cdr:spPr>
        <a:xfrm xmlns:a="http://schemas.openxmlformats.org/drawingml/2006/main">
          <a:off x="4291467" y="4359279"/>
          <a:ext cx="1512169" cy="38143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400" dirty="0">
              <a:solidFill>
                <a:schemeClr val="tx1"/>
              </a:solidFill>
            </a:rPr>
            <a:t>2. behandeld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0.44665</cdr:x>
      <cdr:y>0.08333</cdr:y>
    </cdr:from>
    <cdr:to>
      <cdr:x>0.5</cdr:x>
      <cdr:y>0.69132</cdr:y>
    </cdr:to>
    <cdr:sp macro="" textlink="">
      <cdr:nvSpPr>
        <cdr:cNvPr id="2" name="Tekstvak 1"/>
        <cdr:cNvSpPr txBox="1"/>
      </cdr:nvSpPr>
      <cdr:spPr>
        <a:xfrm xmlns:a="http://schemas.openxmlformats.org/drawingml/2006/main" rot="16200000">
          <a:off x="2173074" y="1796816"/>
          <a:ext cx="3152153" cy="4225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l-NL" sz="2000" dirty="0">
              <a:solidFill>
                <a:srgbClr val="92D050"/>
              </a:solidFill>
            </a:rPr>
            <a:t>- </a:t>
          </a:r>
          <a:r>
            <a:rPr lang="nl-NL" sz="2000" dirty="0">
              <a:solidFill>
                <a:schemeClr val="bg1"/>
              </a:solidFill>
            </a:rPr>
            <a:t>3,4%</a:t>
          </a:r>
        </a:p>
      </cdr:txBody>
    </cdr:sp>
  </cdr:relSizeAnchor>
  <cdr:relSizeAnchor xmlns:cdr="http://schemas.openxmlformats.org/drawingml/2006/chartDrawing">
    <cdr:from>
      <cdr:x>0.75455</cdr:x>
      <cdr:y>0.02778</cdr:y>
    </cdr:from>
    <cdr:to>
      <cdr:x>0.8079</cdr:x>
      <cdr:y>0.63576</cdr:y>
    </cdr:to>
    <cdr:sp macro="" textlink="">
      <cdr:nvSpPr>
        <cdr:cNvPr id="4" name="Tekstvak 1"/>
        <cdr:cNvSpPr txBox="1"/>
      </cdr:nvSpPr>
      <cdr:spPr>
        <a:xfrm xmlns:a="http://schemas.openxmlformats.org/drawingml/2006/main" rot="16200000">
          <a:off x="4611903" y="1508768"/>
          <a:ext cx="3152101" cy="4225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1100" dirty="0">
              <a:solidFill>
                <a:schemeClr val="bg1"/>
              </a:solidFill>
            </a:rPr>
            <a:t>+ </a:t>
          </a:r>
          <a:r>
            <a:rPr lang="nl-NL" sz="1800" dirty="0">
              <a:solidFill>
                <a:schemeClr val="bg1"/>
              </a:solidFill>
            </a:rPr>
            <a:t>3,9</a:t>
          </a:r>
          <a:r>
            <a:rPr lang="nl-NL" sz="1100" dirty="0">
              <a:solidFill>
                <a:schemeClr val="bg1"/>
              </a:solidFill>
            </a:rPr>
            <a:t> 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0.34347</cdr:x>
      <cdr:y>0.92547</cdr:y>
    </cdr:from>
    <cdr:to>
      <cdr:x>0.47764</cdr:x>
      <cdr:y>1</cdr:y>
    </cdr:to>
    <cdr:sp macro="" textlink="">
      <cdr:nvSpPr>
        <cdr:cNvPr id="2" name="Tekstvak 1">
          <a:extLst xmlns:a="http://schemas.openxmlformats.org/drawingml/2006/main">
            <a:ext uri="{FF2B5EF4-FFF2-40B4-BE49-F238E27FC236}">
              <a16:creationId xmlns:a16="http://schemas.microsoft.com/office/drawing/2014/main" xmlns="" id="{ECA0CDF3-9691-7748-8731-D1F89B87AF2B}"/>
            </a:ext>
          </a:extLst>
        </cdr:cNvPr>
        <cdr:cNvSpPr txBox="1"/>
      </cdr:nvSpPr>
      <cdr:spPr>
        <a:xfrm xmlns:a="http://schemas.openxmlformats.org/drawingml/2006/main">
          <a:off x="2786743" y="4325257"/>
          <a:ext cx="1088571" cy="34834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l-NL" sz="1200" b="1" dirty="0">
              <a:solidFill>
                <a:srgbClr val="5E5E5E"/>
              </a:solidFill>
            </a:rPr>
            <a:t>Onbehandeld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2D829-13CF-394F-90F6-96AEDBDF4006}" type="datetimeFigureOut">
              <a:rPr lang="nl-NL" smtClean="0"/>
              <a:t>30-10-2020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A9063-F097-E64A-B622-ACF295061DA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257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Zit </a:t>
            </a:r>
            <a:r>
              <a:rPr lang="nl-NL" err="1"/>
              <a:t>scalicilzuur</a:t>
            </a:r>
            <a:r>
              <a:rPr lang="nl-NL"/>
              <a:t> in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A9063-F097-E64A-B622-ACF295061DA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0213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err="1"/>
              <a:t>Kordia</a:t>
            </a:r>
            <a:r>
              <a:rPr lang="nl-NL"/>
              <a:t> waren oudere bomen circa 10 jaar oud</a:t>
            </a:r>
          </a:p>
          <a:p>
            <a:r>
              <a:rPr lang="nl-NL"/>
              <a:t>Regina waren jonge bomen 3 jaar oud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A9063-F097-E64A-B622-ACF295061DA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5960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Benoemen : First tree geeft aan dat hoeveelheid in liters en middel gelijk moet blijven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A9063-F097-E64A-B622-ACF295061DA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380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Benoemen : First tree geeft aan dat hoeveelheid in liters en middel gelijk moet blijven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FA9063-F097-E64A-B622-ACF295061DAF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7473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Kort wel de variatie wat mij betreft benoemen; er zit immers veel wisseling tussen de herhalingen…….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A9063-F097-E64A-B622-ACF295061DA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978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Beter vruchtgewicht/ hardheid kan leiden tot betere prijzen mits kwaliteit betaald word….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A9063-F097-E64A-B622-ACF295061DAF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2212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Beter vruchtgewicht/ hardheid kan leiden tot betere prijzen mits kwaliteit betaald word….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A9063-F097-E64A-B622-ACF295061DAF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7585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A9063-F097-E64A-B622-ACF295061DAF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8530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err="1"/>
              <a:t>Kordia</a:t>
            </a:r>
            <a:r>
              <a:rPr lang="nl-NL"/>
              <a:t> waren oudere bomen circa 10 jaar oud</a:t>
            </a:r>
          </a:p>
          <a:p>
            <a:r>
              <a:rPr lang="nl-NL"/>
              <a:t>Regina waren jonge bomen 3 jaar oud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A9063-F097-E64A-B622-ACF295061DAF}" type="slidenum">
              <a:rPr lang="nl-NL" smtClean="0"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459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9B5D-6E38-48D3-BB91-3F5E14B62F1E}" type="datetimeFigureOut">
              <a:rPr lang="nl-NL" smtClean="0"/>
              <a:t>30-10-2020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7945-3F10-40F5-9F18-8F8E191BF455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9B5D-6E38-48D3-BB91-3F5E14B62F1E}" type="datetimeFigureOut">
              <a:rPr lang="nl-NL" smtClean="0"/>
              <a:t>30-10-2020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7945-3F10-40F5-9F18-8F8E191BF455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9B5D-6E38-48D3-BB91-3F5E14B62F1E}" type="datetimeFigureOut">
              <a:rPr lang="nl-NL" smtClean="0"/>
              <a:t>30-10-2020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7945-3F10-40F5-9F18-8F8E191BF455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9B5D-6E38-48D3-BB91-3F5E14B62F1E}" type="datetimeFigureOut">
              <a:rPr lang="nl-NL" smtClean="0"/>
              <a:t>30-10-2020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7945-3F10-40F5-9F18-8F8E191BF455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9B5D-6E38-48D3-BB91-3F5E14B62F1E}" type="datetimeFigureOut">
              <a:rPr lang="nl-NL" smtClean="0"/>
              <a:t>30-10-2020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7945-3F10-40F5-9F18-8F8E191BF455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9B5D-6E38-48D3-BB91-3F5E14B62F1E}" type="datetimeFigureOut">
              <a:rPr lang="nl-NL" smtClean="0"/>
              <a:t>30-10-2020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7945-3F10-40F5-9F18-8F8E191BF455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9B5D-6E38-48D3-BB91-3F5E14B62F1E}" type="datetimeFigureOut">
              <a:rPr lang="nl-NL" smtClean="0"/>
              <a:t>30-10-2020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7945-3F10-40F5-9F18-8F8E191BF455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9B5D-6E38-48D3-BB91-3F5E14B62F1E}" type="datetimeFigureOut">
              <a:rPr lang="nl-NL" smtClean="0"/>
              <a:t>30-10-2020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7945-3F10-40F5-9F18-8F8E191BF455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9B5D-6E38-48D3-BB91-3F5E14B62F1E}" type="datetimeFigureOut">
              <a:rPr lang="nl-NL" smtClean="0"/>
              <a:t>30-10-2020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7945-3F10-40F5-9F18-8F8E191BF455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9B5D-6E38-48D3-BB91-3F5E14B62F1E}" type="datetimeFigureOut">
              <a:rPr lang="nl-NL" smtClean="0"/>
              <a:t>30-10-2020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7945-3F10-40F5-9F18-8F8E191BF455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9B5D-6E38-48D3-BB91-3F5E14B62F1E}" type="datetimeFigureOut">
              <a:rPr lang="nl-NL" smtClean="0"/>
              <a:t>30-10-2020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7945-3F10-40F5-9F18-8F8E191BF455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29B5D-6E38-48D3-BB91-3F5E14B62F1E}" type="datetimeFigureOut">
              <a:rPr lang="nl-NL" smtClean="0"/>
              <a:t>30-10-2020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D7945-3F10-40F5-9F18-8F8E191BF455}" type="slidenum">
              <a:rPr lang="nl-NL" smtClean="0"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A5D285E-5D9A-B24A-AE66-99EAFB4386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Proeftuin resultaten</a:t>
            </a:r>
            <a:br>
              <a:rPr lang="nl-NL" dirty="0"/>
            </a:br>
            <a:r>
              <a:rPr lang="nl-NL" dirty="0"/>
              <a:t>First-tree </a:t>
            </a:r>
            <a:br>
              <a:rPr lang="nl-NL" dirty="0"/>
            </a:br>
            <a:r>
              <a:rPr lang="nl-NL" sz="3200" dirty="0"/>
              <a:t>kers/peer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AFD870B2-2A0F-D94D-B4BF-E3DE6190E1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4 november 2020</a:t>
            </a:r>
          </a:p>
        </p:txBody>
      </p:sp>
    </p:spTree>
    <p:extLst>
      <p:ext uri="{BB962C8B-B14F-4D97-AF65-F5344CB8AC3E}">
        <p14:creationId xmlns:p14="http://schemas.microsoft.com/office/powerpoint/2010/main" val="2449420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6E10915-C80B-5640-A82C-16A9472DB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92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/>
              <a:t>1. First tree Resultaten vruchtmaat</a:t>
            </a:r>
          </a:p>
        </p:txBody>
      </p:sp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xmlns="" id="{2A564369-F0A7-2840-8769-09BADEBAE2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645859"/>
              </p:ext>
            </p:extLst>
          </p:nvPr>
        </p:nvGraphicFramePr>
        <p:xfrm>
          <a:off x="683568" y="1412776"/>
          <a:ext cx="777686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vak 2">
            <a:extLst>
              <a:ext uri="{FF2B5EF4-FFF2-40B4-BE49-F238E27FC236}">
                <a16:creationId xmlns:a16="http://schemas.microsoft.com/office/drawing/2014/main" xmlns="" id="{DF4898A0-86E3-465E-90B4-AAAD2398C2C3}"/>
              </a:ext>
            </a:extLst>
          </p:cNvPr>
          <p:cNvSpPr txBox="1"/>
          <p:nvPr/>
        </p:nvSpPr>
        <p:spPr>
          <a:xfrm>
            <a:off x="2627784" y="5733256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/>
              <a:t>Vruchtgewicht Respectievelijk 1,5 &amp; 3 procent toename</a:t>
            </a:r>
          </a:p>
        </p:txBody>
      </p:sp>
    </p:spTree>
    <p:extLst>
      <p:ext uri="{BB962C8B-B14F-4D97-AF65-F5344CB8AC3E}">
        <p14:creationId xmlns:p14="http://schemas.microsoft.com/office/powerpoint/2010/main" val="4188987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0A726F9-37D9-B149-8F4E-7C4CE6602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First- tree sortering</a:t>
            </a:r>
          </a:p>
        </p:txBody>
      </p:sp>
      <p:graphicFrame>
        <p:nvGraphicFramePr>
          <p:cNvPr id="6" name="Grafiek 5">
            <a:extLst>
              <a:ext uri="{FF2B5EF4-FFF2-40B4-BE49-F238E27FC236}">
                <a16:creationId xmlns:a16="http://schemas.microsoft.com/office/drawing/2014/main" xmlns="" id="{142E7874-5C02-4743-AED3-26378B45FB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7349263"/>
              </p:ext>
            </p:extLst>
          </p:nvPr>
        </p:nvGraphicFramePr>
        <p:xfrm>
          <a:off x="827584" y="1340768"/>
          <a:ext cx="756084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6050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0A726F9-37D9-B149-8F4E-7C4CE6602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First- tree sortering</a:t>
            </a:r>
          </a:p>
        </p:txBody>
      </p:sp>
      <p:graphicFrame>
        <p:nvGraphicFramePr>
          <p:cNvPr id="5" name="Grafiek 4">
            <a:extLst>
              <a:ext uri="{FF2B5EF4-FFF2-40B4-BE49-F238E27FC236}">
                <a16:creationId xmlns:a16="http://schemas.microsoft.com/office/drawing/2014/main" xmlns="" id="{5CB1F7F1-EECF-6B43-B8BC-06D3D79E3D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5381580"/>
              </p:ext>
            </p:extLst>
          </p:nvPr>
        </p:nvGraphicFramePr>
        <p:xfrm>
          <a:off x="611560" y="1340768"/>
          <a:ext cx="8075240" cy="4740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4510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6EDC90F3-3ABF-074C-9855-C6DC52F9A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0FCA7D8D-4EB2-C24F-A42D-4458171FB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graphicFrame>
        <p:nvGraphicFramePr>
          <p:cNvPr id="14" name="Grafiek 13">
            <a:extLst>
              <a:ext uri="{FF2B5EF4-FFF2-40B4-BE49-F238E27FC236}">
                <a16:creationId xmlns:a16="http://schemas.microsoft.com/office/drawing/2014/main" xmlns="" id="{8A799D7E-F0B0-2F49-96DE-2CF368A5EE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6115559"/>
              </p:ext>
            </p:extLst>
          </p:nvPr>
        </p:nvGraphicFramePr>
        <p:xfrm>
          <a:off x="611560" y="764723"/>
          <a:ext cx="7920880" cy="5184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1057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0A726F9-37D9-B149-8F4E-7C4CE6602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1. First- tree Hardheid </a:t>
            </a:r>
            <a:r>
              <a:rPr lang="nl-NL" err="1"/>
              <a:t>durofell</a:t>
            </a:r>
            <a:r>
              <a:rPr lang="nl-NL"/>
              <a:t>/</a:t>
            </a:r>
            <a:r>
              <a:rPr lang="nl-NL" err="1"/>
              <a:t>brix</a:t>
            </a:r>
            <a:endParaRPr lang="nl-NL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xmlns="" id="{4437417E-F7F3-5B44-AE86-C233E085AC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136030"/>
              </p:ext>
            </p:extLst>
          </p:nvPr>
        </p:nvGraphicFramePr>
        <p:xfrm>
          <a:off x="848046" y="1556792"/>
          <a:ext cx="7756402" cy="34775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9728">
                  <a:extLst>
                    <a:ext uri="{9D8B030D-6E8A-4147-A177-3AD203B41FA5}">
                      <a16:colId xmlns:a16="http://schemas.microsoft.com/office/drawing/2014/main" xmlns="" val="3808402907"/>
                    </a:ext>
                  </a:extLst>
                </a:gridCol>
                <a:gridCol w="1867704">
                  <a:extLst>
                    <a:ext uri="{9D8B030D-6E8A-4147-A177-3AD203B41FA5}">
                      <a16:colId xmlns:a16="http://schemas.microsoft.com/office/drawing/2014/main" xmlns="" val="1597596110"/>
                    </a:ext>
                  </a:extLst>
                </a:gridCol>
                <a:gridCol w="1783973">
                  <a:extLst>
                    <a:ext uri="{9D8B030D-6E8A-4147-A177-3AD203B41FA5}">
                      <a16:colId xmlns:a16="http://schemas.microsoft.com/office/drawing/2014/main" xmlns="" val="2257173143"/>
                    </a:ext>
                  </a:extLst>
                </a:gridCol>
                <a:gridCol w="3024997">
                  <a:extLst>
                    <a:ext uri="{9D8B030D-6E8A-4147-A177-3AD203B41FA5}">
                      <a16:colId xmlns:a16="http://schemas.microsoft.com/office/drawing/2014/main" xmlns="" val="4057184454"/>
                    </a:ext>
                  </a:extLst>
                </a:gridCol>
              </a:tblGrid>
              <a:tr h="829762">
                <a:tc>
                  <a:txBody>
                    <a:bodyPr/>
                    <a:lstStyle/>
                    <a:p>
                      <a:pPr algn="l" fontAlgn="ctr"/>
                      <a:r>
                        <a:rPr lang="nl-NL" sz="2800" b="1" u="none" strike="noStrike">
                          <a:effectLst/>
                        </a:rPr>
                        <a:t>Ras</a:t>
                      </a:r>
                      <a:endParaRPr lang="nl-NL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800" b="1" u="none" strike="noStrike">
                          <a:effectLst/>
                        </a:rPr>
                        <a:t>Object</a:t>
                      </a:r>
                      <a:endParaRPr lang="nl-NL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800" b="1" u="none" strike="noStrike" err="1">
                          <a:effectLst/>
                        </a:rPr>
                        <a:t>Brix</a:t>
                      </a:r>
                      <a:endParaRPr lang="nl-NL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800" b="1" u="none" strike="noStrike">
                          <a:effectLst/>
                        </a:rPr>
                        <a:t>Hardheid </a:t>
                      </a:r>
                      <a:r>
                        <a:rPr lang="nl-NL" sz="2800" b="1" u="none" strike="noStrike" err="1">
                          <a:effectLst/>
                        </a:rPr>
                        <a:t>Durofell</a:t>
                      </a:r>
                      <a:r>
                        <a:rPr lang="nl-NL" sz="2800" b="1" u="none" strike="noStrike">
                          <a:effectLst/>
                        </a:rPr>
                        <a:t> %</a:t>
                      </a:r>
                      <a:endParaRPr lang="nl-NL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8076017"/>
                  </a:ext>
                </a:extLst>
              </a:tr>
              <a:tr h="814117">
                <a:tc>
                  <a:txBody>
                    <a:bodyPr/>
                    <a:lstStyle/>
                    <a:p>
                      <a:pPr algn="l" fontAlgn="ctr"/>
                      <a:r>
                        <a:rPr lang="nl-NL" sz="1800" u="none" strike="noStrike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Kordia</a:t>
                      </a:r>
                      <a:endParaRPr lang="nl-NL" sz="18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8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 onbehandeld</a:t>
                      </a:r>
                      <a:endParaRPr lang="nl-NL" sz="18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4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23,3</a:t>
                      </a:r>
                      <a:endParaRPr lang="nl-NL" sz="24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0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71,7</a:t>
                      </a:r>
                      <a:endParaRPr lang="nl-NL" sz="20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777986389"/>
                  </a:ext>
                </a:extLst>
              </a:tr>
              <a:tr h="509761">
                <a:tc>
                  <a:txBody>
                    <a:bodyPr/>
                    <a:lstStyle/>
                    <a:p>
                      <a:pPr algn="l" fontAlgn="ctr"/>
                      <a:r>
                        <a:rPr lang="nl-NL" sz="1800" u="none" strike="noStrike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Kordia</a:t>
                      </a:r>
                      <a:endParaRPr lang="nl-NL" sz="18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8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 = 4x first tree</a:t>
                      </a:r>
                      <a:endParaRPr lang="nl-NL" sz="18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4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23,3</a:t>
                      </a:r>
                      <a:endParaRPr lang="nl-NL" sz="24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0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72,5</a:t>
                      </a:r>
                      <a:endParaRPr lang="nl-NL" sz="20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6171667"/>
                  </a:ext>
                </a:extLst>
              </a:tr>
              <a:tr h="814117">
                <a:tc>
                  <a:txBody>
                    <a:bodyPr/>
                    <a:lstStyle/>
                    <a:p>
                      <a:pPr algn="l" fontAlgn="ctr"/>
                      <a:r>
                        <a:rPr lang="nl-NL" sz="18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Regina</a:t>
                      </a:r>
                      <a:endParaRPr lang="nl-NL" sz="18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8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 onbehandeld</a:t>
                      </a:r>
                      <a:endParaRPr lang="nl-NL" sz="18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4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22,9</a:t>
                      </a:r>
                      <a:endParaRPr lang="nl-NL" sz="24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0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69,9</a:t>
                      </a:r>
                      <a:endParaRPr lang="nl-NL" sz="20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85727515"/>
                  </a:ext>
                </a:extLst>
              </a:tr>
              <a:tr h="509761">
                <a:tc>
                  <a:txBody>
                    <a:bodyPr/>
                    <a:lstStyle/>
                    <a:p>
                      <a:pPr algn="l" fontAlgn="ctr"/>
                      <a:r>
                        <a:rPr lang="nl-NL" sz="18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Regina</a:t>
                      </a:r>
                      <a:endParaRPr lang="nl-NL" sz="18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8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 = 4x first tree</a:t>
                      </a:r>
                      <a:endParaRPr lang="nl-NL" sz="18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4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23,2</a:t>
                      </a:r>
                      <a:endParaRPr lang="nl-NL" sz="24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2000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72,6</a:t>
                      </a:r>
                      <a:endParaRPr lang="nl-NL" sz="20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3773361047"/>
                  </a:ext>
                </a:extLst>
              </a:tr>
            </a:tbl>
          </a:graphicData>
        </a:graphic>
      </p:graphicFrame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xmlns="" id="{2DF38490-2F3D-7649-BDC8-BE684A266BD0}"/>
              </a:ext>
            </a:extLst>
          </p:cNvPr>
          <p:cNvCxnSpPr/>
          <p:nvPr/>
        </p:nvCxnSpPr>
        <p:spPr>
          <a:xfrm flipV="1">
            <a:off x="5148064" y="4602259"/>
            <a:ext cx="0" cy="432050"/>
          </a:xfrm>
          <a:prstGeom prst="straightConnector1">
            <a:avLst/>
          </a:prstGeom>
          <a:ln w="53975">
            <a:solidFill>
              <a:srgbClr val="8EC63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xmlns="" id="{3A654D7B-0D03-024A-B908-5A2CC8FA98CC}"/>
              </a:ext>
            </a:extLst>
          </p:cNvPr>
          <p:cNvCxnSpPr/>
          <p:nvPr/>
        </p:nvCxnSpPr>
        <p:spPr>
          <a:xfrm flipV="1">
            <a:off x="7812360" y="3201541"/>
            <a:ext cx="0" cy="432050"/>
          </a:xfrm>
          <a:prstGeom prst="straightConnector1">
            <a:avLst/>
          </a:prstGeom>
          <a:ln w="53975">
            <a:solidFill>
              <a:srgbClr val="8EC63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xmlns="" id="{C3EDC45F-D7E5-3941-ADBD-F4981161E0B9}"/>
              </a:ext>
            </a:extLst>
          </p:cNvPr>
          <p:cNvCxnSpPr/>
          <p:nvPr/>
        </p:nvCxnSpPr>
        <p:spPr>
          <a:xfrm flipV="1">
            <a:off x="7812360" y="4543943"/>
            <a:ext cx="0" cy="432050"/>
          </a:xfrm>
          <a:prstGeom prst="straightConnector1">
            <a:avLst/>
          </a:prstGeom>
          <a:ln w="53975">
            <a:solidFill>
              <a:srgbClr val="8EC63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xmlns="" id="{221B2D7D-0E34-A74C-929D-649B3283927B}"/>
              </a:ext>
            </a:extLst>
          </p:cNvPr>
          <p:cNvSpPr txBox="1"/>
          <p:nvPr/>
        </p:nvSpPr>
        <p:spPr>
          <a:xfrm>
            <a:off x="971599" y="5301209"/>
            <a:ext cx="8025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Kleine verschillen maar alles is gelijk of positiever onlangs hogere productie</a:t>
            </a:r>
          </a:p>
        </p:txBody>
      </p:sp>
    </p:spTree>
    <p:extLst>
      <p:ext uri="{BB962C8B-B14F-4D97-AF65-F5344CB8AC3E}">
        <p14:creationId xmlns:p14="http://schemas.microsoft.com/office/powerpoint/2010/main" val="223273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6E10915-C80B-5640-A82C-16A9472DB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1. First tree Resultaten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A2723F5-C03A-0D4F-B942-04E76F007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nl-NL">
                <a:solidFill>
                  <a:schemeClr val="bg2">
                    <a:lumMod val="10000"/>
                  </a:schemeClr>
                </a:solidFill>
              </a:rPr>
              <a:t>Positief grovere kersen fractie meer kersen;</a:t>
            </a:r>
          </a:p>
          <a:p>
            <a:r>
              <a:rPr lang="nl-NL">
                <a:solidFill>
                  <a:schemeClr val="bg2">
                    <a:lumMod val="10000"/>
                  </a:schemeClr>
                </a:solidFill>
              </a:rPr>
              <a:t>Kwaliteit gelijk of zelfs beter (hardheid en </a:t>
            </a:r>
            <a:r>
              <a:rPr lang="nl-NL" err="1">
                <a:solidFill>
                  <a:schemeClr val="bg2">
                    <a:lumMod val="10000"/>
                  </a:schemeClr>
                </a:solidFill>
              </a:rPr>
              <a:t>brix</a:t>
            </a:r>
            <a:r>
              <a:rPr lang="nl-NL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nl-NL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nl-NL">
                <a:solidFill>
                  <a:schemeClr val="bg2">
                    <a:lumMod val="10000"/>
                  </a:schemeClr>
                </a:solidFill>
              </a:rPr>
              <a:t>Overige </a:t>
            </a:r>
            <a:r>
              <a:rPr lang="nl-NL" err="1">
                <a:solidFill>
                  <a:schemeClr val="bg2">
                    <a:lumMod val="10000"/>
                  </a:schemeClr>
                </a:solidFill>
              </a:rPr>
              <a:t>opvallendheden</a:t>
            </a:r>
            <a:endParaRPr lang="nl-NL">
              <a:solidFill>
                <a:schemeClr val="bg2">
                  <a:lumMod val="10000"/>
                </a:schemeClr>
              </a:solidFill>
            </a:endParaRPr>
          </a:p>
          <a:p>
            <a:r>
              <a:rPr lang="nl-NL">
                <a:solidFill>
                  <a:schemeClr val="bg2">
                    <a:lumMod val="10000"/>
                  </a:schemeClr>
                </a:solidFill>
              </a:rPr>
              <a:t>Fractie Groter Blad </a:t>
            </a:r>
          </a:p>
          <a:p>
            <a:r>
              <a:rPr lang="nl-NL">
                <a:solidFill>
                  <a:schemeClr val="bg2">
                    <a:lumMod val="10000"/>
                  </a:schemeClr>
                </a:solidFill>
              </a:rPr>
              <a:t>Fractie meer groei in de behandelde veldjes</a:t>
            </a:r>
          </a:p>
        </p:txBody>
      </p:sp>
    </p:spTree>
    <p:extLst>
      <p:ext uri="{BB962C8B-B14F-4D97-AF65-F5344CB8AC3E}">
        <p14:creationId xmlns:p14="http://schemas.microsoft.com/office/powerpoint/2010/main" val="3231789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1CCF264-87AA-FE47-B10E-8818BDDAE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1. </a:t>
            </a:r>
            <a:r>
              <a:rPr lang="nl-NL" dirty="0" err="1"/>
              <a:t>Firsttree</a:t>
            </a:r>
            <a:r>
              <a:rPr lang="nl-NL" dirty="0"/>
              <a:t>; conclusie proef 2019 (1)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8BFBEC5-5096-B94B-8896-F0C43658B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Kostbaar product Per Ha; is dat bedrag het waard?</a:t>
            </a:r>
          </a:p>
          <a:p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Gemiddeld 10-11% meer productie</a:t>
            </a:r>
          </a:p>
          <a:p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Gemiddeld genomen betere productie door  beter vruchtgewicht én hoger vruchtaantal</a:t>
            </a:r>
          </a:p>
          <a:p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Lichte kwaliteitsverbetering; namelijk toename hardheid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3223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1CCF264-87AA-FE47-B10E-8818BDDAE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1. </a:t>
            </a:r>
            <a:r>
              <a:rPr lang="nl-NL" dirty="0" err="1"/>
              <a:t>Firsttree</a:t>
            </a:r>
            <a:r>
              <a:rPr lang="nl-NL" dirty="0"/>
              <a:t>; conclusie proef 2019</a:t>
            </a:r>
            <a:br>
              <a:rPr lang="nl-NL" dirty="0"/>
            </a:br>
            <a:r>
              <a:rPr lang="nl-NL" dirty="0"/>
              <a:t>(2)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8BFBEC5-5096-B94B-8896-F0C43658B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Verder volgen in praktijk </a:t>
            </a:r>
          </a:p>
          <a:p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Heeft het ook zoveel effect in jaren met slechte zetting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2443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9085039-B3C0-0248-82E5-E0A1A7C4A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2495324"/>
            <a:ext cx="8229600" cy="1143000"/>
          </a:xfrm>
        </p:spPr>
        <p:txBody>
          <a:bodyPr/>
          <a:lstStyle/>
          <a:p>
            <a:r>
              <a:rPr lang="nl-NL" dirty="0"/>
              <a:t>2. Praktijkervaringen Kers 2020</a:t>
            </a:r>
          </a:p>
        </p:txBody>
      </p:sp>
    </p:spTree>
    <p:extLst>
      <p:ext uri="{BB962C8B-B14F-4D97-AF65-F5344CB8AC3E}">
        <p14:creationId xmlns:p14="http://schemas.microsoft.com/office/powerpoint/2010/main" val="2505188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A60FF7C-05AE-BC4A-96CE-3EAD064B0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2. First tree praktijk ervaringen 2020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E965FE8-691B-074F-80D7-86D4866EC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5351"/>
            <a:ext cx="8229600" cy="4525963"/>
          </a:xfrm>
        </p:spPr>
        <p:txBody>
          <a:bodyPr/>
          <a:lstStyle/>
          <a:p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Diverse bedrijven hebben zelf stukken wel en niet gespoten. Enkele bedrijven gevolgd op effecten.</a:t>
            </a:r>
          </a:p>
          <a:p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Hier zijn enkele gelijkwaardige bomen geoogst, waarmee de productie en gemiddeld vruchtgewicht is bepaald</a:t>
            </a:r>
          </a:p>
          <a:p>
            <a:endParaRPr lang="nl-NL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784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E68CE81-C413-A446-A2F4-D0B8F2BEA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8032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nl-NL" dirty="0"/>
              <a:t>1. Kersen </a:t>
            </a:r>
            <a:r>
              <a:rPr lang="nl-NL" dirty="0" err="1"/>
              <a:t>proef-resultaten</a:t>
            </a:r>
            <a:r>
              <a:rPr lang="nl-NL" dirty="0"/>
              <a:t> 2018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1E5F968-20FB-194D-8054-224A4EBB8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543" y="1913376"/>
            <a:ext cx="9107714" cy="45259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1. Kersen Proef 2019 (</a:t>
            </a:r>
            <a:r>
              <a:rPr lang="nl-NL" dirty="0" err="1">
                <a:solidFill>
                  <a:schemeClr val="bg2">
                    <a:lumMod val="10000"/>
                  </a:schemeClr>
                </a:solidFill>
              </a:rPr>
              <a:t>Kordia</a:t>
            </a:r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/Regina)</a:t>
            </a:r>
          </a:p>
          <a:p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2. Praktijk ervaringen 2020 (</a:t>
            </a:r>
            <a:r>
              <a:rPr lang="nl-NL" dirty="0" err="1">
                <a:solidFill>
                  <a:schemeClr val="bg2">
                    <a:lumMod val="10000"/>
                  </a:schemeClr>
                </a:solidFill>
              </a:rPr>
              <a:t>Areko</a:t>
            </a:r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nl-NL" dirty="0" err="1">
                <a:solidFill>
                  <a:schemeClr val="bg2">
                    <a:lumMod val="10000"/>
                  </a:schemeClr>
                </a:solidFill>
              </a:rPr>
              <a:t>Kordia</a:t>
            </a:r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, Regina)</a:t>
            </a:r>
          </a:p>
          <a:p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3. Peren proef 2020 (conference)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64696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53737B3-1686-E646-A900-37F1812BB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2. First tree praktijk ervaringen 2020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93907186-DF8B-2143-9729-4D1450290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814286"/>
            <a:ext cx="8795657" cy="4921477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3 locaties de volgende rassen:</a:t>
            </a:r>
          </a:p>
          <a:p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1. Teler 1; </a:t>
            </a:r>
            <a:r>
              <a:rPr lang="nl-NL" dirty="0" err="1">
                <a:solidFill>
                  <a:schemeClr val="bg2">
                    <a:lumMod val="10000"/>
                  </a:schemeClr>
                </a:solidFill>
              </a:rPr>
              <a:t>Kordia</a:t>
            </a:r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 oudere bomen 20 jaar </a:t>
            </a:r>
          </a:p>
          <a:p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2. Teler 2: </a:t>
            </a:r>
            <a:r>
              <a:rPr lang="nl-NL" dirty="0" err="1">
                <a:solidFill>
                  <a:schemeClr val="bg2">
                    <a:lumMod val="10000"/>
                  </a:schemeClr>
                </a:solidFill>
              </a:rPr>
              <a:t>Areko</a:t>
            </a:r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 jongere aanplant 5</a:t>
            </a:r>
            <a:r>
              <a:rPr lang="nl-NL" baseline="30000" dirty="0">
                <a:solidFill>
                  <a:schemeClr val="bg2">
                    <a:lumMod val="10000"/>
                  </a:schemeClr>
                </a:solidFill>
              </a:rPr>
              <a:t>e</a:t>
            </a:r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 productie jaar</a:t>
            </a:r>
          </a:p>
          <a:p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3. Proeftuin: Regina 12 jaar oud.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94177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80C68CA-F124-0942-B29C-DF6F5580E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2. Praktijkervaringen 2020 Producties met vruchtgewicht</a:t>
            </a:r>
          </a:p>
        </p:txBody>
      </p:sp>
      <p:graphicFrame>
        <p:nvGraphicFramePr>
          <p:cNvPr id="6" name="Grafiek 5">
            <a:extLst>
              <a:ext uri="{FF2B5EF4-FFF2-40B4-BE49-F238E27FC236}">
                <a16:creationId xmlns:a16="http://schemas.microsoft.com/office/drawing/2014/main" xmlns="" id="{41AE6FA5-B147-1949-8562-36D151303B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1207520"/>
              </p:ext>
            </p:extLst>
          </p:nvPr>
        </p:nvGraphicFramePr>
        <p:xfrm>
          <a:off x="457199" y="1161143"/>
          <a:ext cx="8440057" cy="5065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xmlns="" id="{EB14AEFD-CA3D-0943-8074-C5733956DFB9}"/>
              </a:ext>
            </a:extLst>
          </p:cNvPr>
          <p:cNvCxnSpPr/>
          <p:nvPr/>
        </p:nvCxnSpPr>
        <p:spPr>
          <a:xfrm flipV="1">
            <a:off x="2859315" y="3185884"/>
            <a:ext cx="0" cy="957943"/>
          </a:xfrm>
          <a:prstGeom prst="straightConnector1">
            <a:avLst/>
          </a:prstGeom>
          <a:ln w="69850">
            <a:solidFill>
              <a:srgbClr val="8EC63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xmlns="" id="{2C891394-B07E-DA43-BCE4-DE0576624FAE}"/>
              </a:ext>
            </a:extLst>
          </p:cNvPr>
          <p:cNvCxnSpPr/>
          <p:nvPr/>
        </p:nvCxnSpPr>
        <p:spPr>
          <a:xfrm flipV="1">
            <a:off x="8106230" y="3185884"/>
            <a:ext cx="0" cy="957943"/>
          </a:xfrm>
          <a:prstGeom prst="straightConnector1">
            <a:avLst/>
          </a:prstGeom>
          <a:ln w="69850">
            <a:solidFill>
              <a:srgbClr val="8EC63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xmlns="" id="{4ECF5584-A480-E84C-B436-804130B3C0D5}"/>
              </a:ext>
            </a:extLst>
          </p:cNvPr>
          <p:cNvCxnSpPr/>
          <p:nvPr/>
        </p:nvCxnSpPr>
        <p:spPr>
          <a:xfrm flipV="1">
            <a:off x="5486401" y="3185884"/>
            <a:ext cx="0" cy="957943"/>
          </a:xfrm>
          <a:prstGeom prst="straightConnector1">
            <a:avLst/>
          </a:prstGeom>
          <a:ln w="69850">
            <a:solidFill>
              <a:srgbClr val="8EC63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xmlns="" id="{2C62B69E-97B7-B348-B865-05186E844B46}"/>
              </a:ext>
            </a:extLst>
          </p:cNvPr>
          <p:cNvSpPr txBox="1"/>
          <p:nvPr/>
        </p:nvSpPr>
        <p:spPr>
          <a:xfrm>
            <a:off x="2532746" y="4384001"/>
            <a:ext cx="65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rgbClr val="8EC63F"/>
                </a:solidFill>
              </a:rPr>
              <a:t>+15%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xmlns="" id="{BCD35281-AFA2-0143-AA47-5ACC663A6540}"/>
              </a:ext>
            </a:extLst>
          </p:cNvPr>
          <p:cNvSpPr txBox="1"/>
          <p:nvPr/>
        </p:nvSpPr>
        <p:spPr>
          <a:xfrm>
            <a:off x="5159832" y="4384001"/>
            <a:ext cx="65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rgbClr val="8EC63F"/>
                </a:solidFill>
              </a:rPr>
              <a:t>+3,5%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xmlns="" id="{2C8B317D-43A3-7C47-B362-B9559CA1E2DF}"/>
              </a:ext>
            </a:extLst>
          </p:cNvPr>
          <p:cNvSpPr txBox="1"/>
          <p:nvPr/>
        </p:nvSpPr>
        <p:spPr>
          <a:xfrm>
            <a:off x="7779661" y="4384000"/>
            <a:ext cx="65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rgbClr val="8EC63F"/>
                </a:solidFill>
              </a:rPr>
              <a:t>+4,0</a:t>
            </a:r>
          </a:p>
          <a:p>
            <a:pPr algn="ctr"/>
            <a:r>
              <a:rPr lang="nl-NL" dirty="0">
                <a:solidFill>
                  <a:srgbClr val="8EC63F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94174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A71CBAB-FA59-B742-A2D0-C88F16873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2. Praktijkervaringen </a:t>
            </a:r>
            <a:br>
              <a:rPr lang="nl-NL" dirty="0"/>
            </a:br>
            <a:r>
              <a:rPr lang="nl-NL" dirty="0"/>
              <a:t>Resultaten overzicht 2020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xmlns="" id="{5B52BD0F-0531-0A42-9972-022F819DD9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551966"/>
              </p:ext>
            </p:extLst>
          </p:nvPr>
        </p:nvGraphicFramePr>
        <p:xfrm>
          <a:off x="595086" y="1625600"/>
          <a:ext cx="8091715" cy="3933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6578">
                  <a:extLst>
                    <a:ext uri="{9D8B030D-6E8A-4147-A177-3AD203B41FA5}">
                      <a16:colId xmlns:a16="http://schemas.microsoft.com/office/drawing/2014/main" xmlns="" val="97047810"/>
                    </a:ext>
                  </a:extLst>
                </a:gridCol>
                <a:gridCol w="1786622">
                  <a:extLst>
                    <a:ext uri="{9D8B030D-6E8A-4147-A177-3AD203B41FA5}">
                      <a16:colId xmlns:a16="http://schemas.microsoft.com/office/drawing/2014/main" xmlns="" val="137974356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1430599433"/>
                    </a:ext>
                  </a:extLst>
                </a:gridCol>
                <a:gridCol w="1475619">
                  <a:extLst>
                    <a:ext uri="{9D8B030D-6E8A-4147-A177-3AD203B41FA5}">
                      <a16:colId xmlns:a16="http://schemas.microsoft.com/office/drawing/2014/main" xmlns="" val="2621401551"/>
                    </a:ext>
                  </a:extLst>
                </a:gridCol>
                <a:gridCol w="1593823">
                  <a:extLst>
                    <a:ext uri="{9D8B030D-6E8A-4147-A177-3AD203B41FA5}">
                      <a16:colId xmlns:a16="http://schemas.microsoft.com/office/drawing/2014/main" xmlns="" val="2901650378"/>
                    </a:ext>
                  </a:extLst>
                </a:gridCol>
                <a:gridCol w="1103416">
                  <a:extLst>
                    <a:ext uri="{9D8B030D-6E8A-4147-A177-3AD203B41FA5}">
                      <a16:colId xmlns:a16="http://schemas.microsoft.com/office/drawing/2014/main" xmlns="" val="1805509105"/>
                    </a:ext>
                  </a:extLst>
                </a:gridCol>
              </a:tblGrid>
              <a:tr h="423945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Ras</a:t>
                      </a:r>
                      <a:endParaRPr lang="nl-NL" sz="2000" b="1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Behandeling</a:t>
                      </a:r>
                      <a:endParaRPr lang="nl-NL" sz="2000" b="1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kg/boom</a:t>
                      </a:r>
                      <a:endParaRPr lang="nl-NL" sz="2000" b="1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% verschil</a:t>
                      </a:r>
                      <a:endParaRPr lang="nl-NL" sz="2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vruchtgewicht</a:t>
                      </a:r>
                      <a:endParaRPr lang="nl-NL" sz="2000" b="1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% verschil</a:t>
                      </a:r>
                      <a:endParaRPr lang="nl-NL" sz="2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50431874"/>
                  </a:ext>
                </a:extLst>
              </a:tr>
              <a:tr h="58490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 dirty="0" err="1">
                          <a:effectLst/>
                        </a:rPr>
                        <a:t>Areko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468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 dirty="0">
                          <a:solidFill>
                            <a:srgbClr val="385723"/>
                          </a:solidFill>
                          <a:effectLst/>
                        </a:rPr>
                        <a:t>Onbehandeld</a:t>
                      </a:r>
                      <a:endParaRPr lang="nl-NL" sz="2000" b="0" i="0" u="none" strike="noStrike" dirty="0">
                        <a:solidFill>
                          <a:srgbClr val="3857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 dirty="0">
                          <a:solidFill>
                            <a:srgbClr val="385723"/>
                          </a:solidFill>
                          <a:effectLst/>
                        </a:rPr>
                        <a:t>16,17</a:t>
                      </a:r>
                      <a:endParaRPr lang="nl-NL" sz="2000" b="0" i="0" u="none" strike="noStrike" dirty="0">
                        <a:solidFill>
                          <a:srgbClr val="3857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0" i="0" u="none" strike="noStrike">
                        <a:solidFill>
                          <a:srgbClr val="3857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>
                          <a:solidFill>
                            <a:srgbClr val="385723"/>
                          </a:solidFill>
                          <a:effectLst/>
                        </a:rPr>
                        <a:t>17,48</a:t>
                      </a:r>
                      <a:endParaRPr lang="nl-NL" sz="2000" b="0" i="0" u="none" strike="noStrike">
                        <a:solidFill>
                          <a:srgbClr val="3857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0" i="0" u="none" strike="noStrike">
                        <a:solidFill>
                          <a:srgbClr val="3857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49632117"/>
                  </a:ext>
                </a:extLst>
              </a:tr>
              <a:tr h="58490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 dirty="0">
                          <a:solidFill>
                            <a:srgbClr val="385723"/>
                          </a:solidFill>
                          <a:effectLst/>
                        </a:rPr>
                        <a:t>4x first tree</a:t>
                      </a:r>
                      <a:endParaRPr lang="nl-NL" sz="2000" b="0" i="0" u="none" strike="noStrike" dirty="0">
                        <a:solidFill>
                          <a:srgbClr val="3857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 dirty="0">
                          <a:solidFill>
                            <a:srgbClr val="385723"/>
                          </a:solidFill>
                          <a:effectLst/>
                        </a:rPr>
                        <a:t>18,67</a:t>
                      </a:r>
                      <a:endParaRPr lang="nl-NL" sz="2000" b="0" i="0" u="none" strike="noStrike" dirty="0">
                        <a:solidFill>
                          <a:srgbClr val="3857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385723"/>
                          </a:solidFill>
                          <a:effectLst/>
                        </a:rPr>
                        <a:t>15,4%</a:t>
                      </a:r>
                      <a:endParaRPr lang="nl-NL" sz="2000" b="1" i="0" u="none" strike="noStrike" dirty="0">
                        <a:solidFill>
                          <a:srgbClr val="3857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>
                          <a:solidFill>
                            <a:srgbClr val="385723"/>
                          </a:solidFill>
                          <a:effectLst/>
                        </a:rPr>
                        <a:t>17,05</a:t>
                      </a:r>
                      <a:endParaRPr lang="nl-NL" sz="2000" b="0" i="0" u="none" strike="noStrike">
                        <a:solidFill>
                          <a:srgbClr val="3857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385723"/>
                          </a:solidFill>
                          <a:effectLst/>
                        </a:rPr>
                        <a:t>-2,4%</a:t>
                      </a:r>
                      <a:endParaRPr lang="nl-NL" sz="2000" b="1" i="0" u="none" strike="noStrike" dirty="0">
                        <a:solidFill>
                          <a:srgbClr val="3857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3885201"/>
                  </a:ext>
                </a:extLst>
              </a:tr>
              <a:tr h="58490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 dirty="0" err="1">
                          <a:effectLst/>
                        </a:rPr>
                        <a:t>Kordia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468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 dirty="0">
                          <a:solidFill>
                            <a:srgbClr val="385723"/>
                          </a:solidFill>
                          <a:effectLst/>
                        </a:rPr>
                        <a:t>Onbehandeld</a:t>
                      </a:r>
                      <a:endParaRPr lang="nl-NL" sz="2000" b="0" i="0" u="none" strike="noStrike" dirty="0">
                        <a:solidFill>
                          <a:srgbClr val="3857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 dirty="0">
                          <a:solidFill>
                            <a:srgbClr val="385723"/>
                          </a:solidFill>
                          <a:effectLst/>
                        </a:rPr>
                        <a:t>18,89</a:t>
                      </a:r>
                      <a:endParaRPr lang="nl-NL" sz="2000" b="0" i="0" u="none" strike="noStrike" dirty="0">
                        <a:solidFill>
                          <a:srgbClr val="3857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3857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>
                          <a:solidFill>
                            <a:srgbClr val="385723"/>
                          </a:solidFill>
                          <a:effectLst/>
                        </a:rPr>
                        <a:t>12,83</a:t>
                      </a:r>
                      <a:endParaRPr lang="nl-NL" sz="2000" b="0" i="0" u="none" strike="noStrike">
                        <a:solidFill>
                          <a:srgbClr val="3857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3857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4772350"/>
                  </a:ext>
                </a:extLst>
              </a:tr>
              <a:tr h="58490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 dirty="0">
                          <a:solidFill>
                            <a:srgbClr val="385723"/>
                          </a:solidFill>
                          <a:effectLst/>
                        </a:rPr>
                        <a:t>4x first tree</a:t>
                      </a:r>
                      <a:endParaRPr lang="nl-NL" sz="2000" b="0" i="0" u="none" strike="noStrike" dirty="0">
                        <a:solidFill>
                          <a:srgbClr val="3857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 dirty="0">
                          <a:solidFill>
                            <a:srgbClr val="385723"/>
                          </a:solidFill>
                          <a:effectLst/>
                        </a:rPr>
                        <a:t>19,55</a:t>
                      </a:r>
                      <a:endParaRPr lang="nl-NL" sz="2000" b="0" i="0" u="none" strike="noStrike" dirty="0">
                        <a:solidFill>
                          <a:srgbClr val="3857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385723"/>
                          </a:solidFill>
                          <a:effectLst/>
                        </a:rPr>
                        <a:t>3,5%</a:t>
                      </a:r>
                      <a:endParaRPr lang="nl-NL" sz="2000" b="1" i="0" u="none" strike="noStrike" dirty="0">
                        <a:solidFill>
                          <a:srgbClr val="3857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 dirty="0">
                          <a:solidFill>
                            <a:srgbClr val="385723"/>
                          </a:solidFill>
                          <a:effectLst/>
                        </a:rPr>
                        <a:t>13,48</a:t>
                      </a:r>
                      <a:endParaRPr lang="nl-NL" sz="2000" b="0" i="0" u="none" strike="noStrike" dirty="0">
                        <a:solidFill>
                          <a:srgbClr val="3857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385723"/>
                          </a:solidFill>
                          <a:effectLst/>
                        </a:rPr>
                        <a:t>5,1%</a:t>
                      </a:r>
                      <a:endParaRPr lang="nl-NL" sz="2000" b="1" i="0" u="none" strike="noStrike" dirty="0">
                        <a:solidFill>
                          <a:srgbClr val="3857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17585676"/>
                  </a:ext>
                </a:extLst>
              </a:tr>
              <a:tr h="58490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 dirty="0">
                          <a:effectLst/>
                        </a:rPr>
                        <a:t>Regina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468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 dirty="0">
                          <a:solidFill>
                            <a:srgbClr val="385723"/>
                          </a:solidFill>
                          <a:effectLst/>
                        </a:rPr>
                        <a:t>Onbehandeld</a:t>
                      </a:r>
                      <a:endParaRPr lang="nl-NL" sz="2000" b="0" i="0" u="none" strike="noStrike" dirty="0">
                        <a:solidFill>
                          <a:srgbClr val="3857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rgbClr val="385723"/>
                          </a:solidFill>
                          <a:effectLst/>
                          <a:latin typeface="Calibri" panose="020F0502020204030204" pitchFamily="34" charset="0"/>
                        </a:rPr>
                        <a:t>18,95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3857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rgbClr val="385723"/>
                          </a:solidFill>
                          <a:effectLst/>
                          <a:latin typeface="Calibri" panose="020F0502020204030204" pitchFamily="34" charset="0"/>
                        </a:rPr>
                        <a:t>13,43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0" i="0" u="none" strike="noStrike">
                        <a:solidFill>
                          <a:srgbClr val="3857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21054816"/>
                  </a:ext>
                </a:extLst>
              </a:tr>
              <a:tr h="58490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 dirty="0">
                          <a:solidFill>
                            <a:srgbClr val="385723"/>
                          </a:solidFill>
                          <a:effectLst/>
                        </a:rPr>
                        <a:t>4x first tree</a:t>
                      </a:r>
                      <a:endParaRPr lang="nl-NL" sz="2000" b="0" i="0" u="none" strike="noStrike" dirty="0">
                        <a:solidFill>
                          <a:srgbClr val="3857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rgbClr val="385723"/>
                          </a:solidFill>
                          <a:effectLst/>
                          <a:latin typeface="Calibri" panose="020F0502020204030204" pitchFamily="34" charset="0"/>
                        </a:rPr>
                        <a:t>19,71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i="0" u="none" strike="noStrike" dirty="0">
                          <a:solidFill>
                            <a:srgbClr val="385723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rgbClr val="385723"/>
                          </a:solidFill>
                          <a:effectLst/>
                          <a:latin typeface="Calibri" panose="020F0502020204030204" pitchFamily="34" charset="0"/>
                        </a:rPr>
                        <a:t>13,98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i="0" u="none" strike="noStrike" dirty="0">
                          <a:solidFill>
                            <a:srgbClr val="385723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85678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969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F15A533-04EA-BA4B-A9C0-2D5B4D1E2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Maatsortering – </a:t>
            </a:r>
            <a:r>
              <a:rPr lang="nl-NL" dirty="0" err="1"/>
              <a:t>Kordia</a:t>
            </a:r>
            <a:r>
              <a:rPr lang="nl-NL" dirty="0"/>
              <a:t> 2020 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xmlns="" id="{833D6BCD-7E31-46C6-8976-AECAAE69AA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02475" y="1462112"/>
            <a:ext cx="6956742" cy="4316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6779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4957CFF-CE23-AE44-ACF3-DA930923B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Conclusie ervaringen first-tree bij kersen 2020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BBDF3AE1-20A0-704E-88B9-63B335A3A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nl-NL" sz="3000" dirty="0">
                <a:solidFill>
                  <a:schemeClr val="bg2">
                    <a:lumMod val="10000"/>
                  </a:schemeClr>
                </a:solidFill>
              </a:rPr>
              <a:t>Overal wordt meer productie verkregen </a:t>
            </a:r>
            <a:r>
              <a:rPr lang="nl-NL" sz="3000" dirty="0" err="1">
                <a:solidFill>
                  <a:schemeClr val="bg2">
                    <a:lumMod val="10000"/>
                  </a:schemeClr>
                </a:solidFill>
              </a:rPr>
              <a:t>varierend</a:t>
            </a:r>
            <a:r>
              <a:rPr lang="nl-NL" sz="3000" dirty="0">
                <a:solidFill>
                  <a:schemeClr val="bg2">
                    <a:lumMod val="10000"/>
                  </a:schemeClr>
                </a:solidFill>
              </a:rPr>
              <a:t> van 1000 – 2000 kg/ha extra. Dit kwam neer op 3,5 – 15% extra productie.</a:t>
            </a:r>
          </a:p>
          <a:p>
            <a:pPr lvl="1"/>
            <a:r>
              <a:rPr lang="nl-NL" sz="2600" dirty="0">
                <a:solidFill>
                  <a:schemeClr val="bg2">
                    <a:lumMod val="10000"/>
                  </a:schemeClr>
                </a:solidFill>
              </a:rPr>
              <a:t>Behandelingen zijn uitgevoerd op percelen met goede tot extreem goede productie. </a:t>
            </a:r>
          </a:p>
          <a:p>
            <a:r>
              <a:rPr lang="nl-NL" sz="3000" dirty="0">
                <a:solidFill>
                  <a:schemeClr val="bg2">
                    <a:lumMod val="10000"/>
                  </a:schemeClr>
                </a:solidFill>
              </a:rPr>
              <a:t>Maatverbetering wisselend, maar grofweg ook enkele procenten.</a:t>
            </a:r>
          </a:p>
          <a:p>
            <a:pPr lvl="1"/>
            <a:r>
              <a:rPr lang="nl-NL" sz="2600" dirty="0">
                <a:solidFill>
                  <a:schemeClr val="bg2">
                    <a:lumMod val="10000"/>
                  </a:schemeClr>
                </a:solidFill>
              </a:rPr>
              <a:t>Bijvoorbeeld bij </a:t>
            </a:r>
            <a:r>
              <a:rPr lang="nl-NL" sz="2600" dirty="0" err="1">
                <a:solidFill>
                  <a:schemeClr val="bg2">
                    <a:lumMod val="10000"/>
                  </a:schemeClr>
                </a:solidFill>
              </a:rPr>
              <a:t>Kordia</a:t>
            </a:r>
            <a:r>
              <a:rPr lang="nl-NL" sz="2600" dirty="0">
                <a:solidFill>
                  <a:schemeClr val="bg2">
                    <a:lumMod val="10000"/>
                  </a:schemeClr>
                </a:solidFill>
              </a:rPr>
              <a:t> – Vonk 2000 kg van maatklasse 26-28 mm naar 28-30mm of zelfs 30-32mm </a:t>
            </a:r>
          </a:p>
          <a:p>
            <a:r>
              <a:rPr lang="nl-NL" sz="3000" dirty="0">
                <a:solidFill>
                  <a:schemeClr val="bg2">
                    <a:lumMod val="10000"/>
                  </a:schemeClr>
                </a:solidFill>
              </a:rPr>
              <a:t>Hardheid gemiddeld beter</a:t>
            </a:r>
          </a:p>
          <a:p>
            <a:r>
              <a:rPr lang="nl-NL" sz="3000" dirty="0" err="1">
                <a:solidFill>
                  <a:schemeClr val="bg2">
                    <a:lumMod val="10000"/>
                  </a:schemeClr>
                </a:solidFill>
              </a:rPr>
              <a:t>Brix</a:t>
            </a:r>
            <a:r>
              <a:rPr lang="nl-NL" sz="3000" dirty="0">
                <a:solidFill>
                  <a:schemeClr val="bg2">
                    <a:lumMod val="10000"/>
                  </a:schemeClr>
                </a:solidFill>
              </a:rPr>
              <a:t> lijkt overal een fractie hoger te liggen.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2246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4957CFF-CE23-AE44-ACF3-DA930923B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Conclusie ervaringen first-tree bij kersen 2019 en 2020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BBDF3AE1-20A0-704E-88B9-63B335A3A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000000"/>
                </a:solidFill>
              </a:rPr>
              <a:t>Ervaringen twee jaar op rij positief</a:t>
            </a:r>
          </a:p>
          <a:p>
            <a:pPr lvl="1"/>
            <a:r>
              <a:rPr lang="nl-NL" dirty="0">
                <a:solidFill>
                  <a:srgbClr val="000000"/>
                </a:solidFill>
              </a:rPr>
              <a:t>1000-2000 kg extra productie</a:t>
            </a:r>
          </a:p>
          <a:p>
            <a:pPr lvl="1"/>
            <a:r>
              <a:rPr lang="nl-NL" dirty="0">
                <a:solidFill>
                  <a:srgbClr val="000000"/>
                </a:solidFill>
              </a:rPr>
              <a:t>1000-2000 kg kersen van 26mm naar 28-op </a:t>
            </a:r>
            <a:br>
              <a:rPr lang="nl-NL" dirty="0">
                <a:solidFill>
                  <a:srgbClr val="000000"/>
                </a:solidFill>
              </a:rPr>
            </a:br>
            <a:r>
              <a:rPr lang="nl-NL" dirty="0">
                <a:solidFill>
                  <a:srgbClr val="000000"/>
                </a:solidFill>
              </a:rPr>
              <a:t>of 30-op</a:t>
            </a:r>
          </a:p>
          <a:p>
            <a:pPr lvl="1"/>
            <a:r>
              <a:rPr lang="nl-NL" dirty="0">
                <a:solidFill>
                  <a:srgbClr val="000000"/>
                </a:solidFill>
              </a:rPr>
              <a:t>Iets extra </a:t>
            </a:r>
            <a:r>
              <a:rPr lang="nl-NL" dirty="0" err="1">
                <a:solidFill>
                  <a:srgbClr val="000000"/>
                </a:solidFill>
              </a:rPr>
              <a:t>brix</a:t>
            </a:r>
            <a:r>
              <a:rPr lang="nl-NL" dirty="0">
                <a:solidFill>
                  <a:srgbClr val="000000"/>
                </a:solidFill>
              </a:rPr>
              <a:t> en hardheid</a:t>
            </a:r>
          </a:p>
          <a:p>
            <a:pPr marL="457200" lvl="1" indent="0">
              <a:buNone/>
            </a:pPr>
            <a:endParaRPr lang="nl-N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843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6A2DC81-F3A0-E94E-A9D4-1D5FDF78C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err="1"/>
              <a:t>Firsttree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b="1" dirty="0"/>
              <a:t>3. Proef Peren</a:t>
            </a:r>
          </a:p>
        </p:txBody>
      </p:sp>
    </p:spTree>
    <p:extLst>
      <p:ext uri="{BB962C8B-B14F-4D97-AF65-F5344CB8AC3E}">
        <p14:creationId xmlns:p14="http://schemas.microsoft.com/office/powerpoint/2010/main" val="35755972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44A3B31-7E47-B44A-A009-71049380C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48305"/>
            <a:ext cx="8229600" cy="1143000"/>
          </a:xfrm>
        </p:spPr>
        <p:txBody>
          <a:bodyPr/>
          <a:lstStyle/>
          <a:p>
            <a:r>
              <a:rPr lang="nl-NL" dirty="0"/>
              <a:t>3. First-tree bij peren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EFC79A2A-144C-8E47-91BD-74CFCD74F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94695"/>
            <a:ext cx="8541657" cy="45259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Demo proef 2020; 4 herhalingen</a:t>
            </a:r>
          </a:p>
          <a:p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Conference - V-haag 1999</a:t>
            </a:r>
          </a:p>
          <a:p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3 </a:t>
            </a:r>
            <a:r>
              <a:rPr lang="nl-NL" dirty="0" err="1">
                <a:solidFill>
                  <a:schemeClr val="bg2">
                    <a:lumMod val="10000"/>
                  </a:schemeClr>
                </a:solidFill>
              </a:rPr>
              <a:t>takkers</a:t>
            </a:r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Plantafstand 3,25 bij 1m</a:t>
            </a:r>
          </a:p>
          <a:p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4 x </a:t>
            </a:r>
            <a:r>
              <a:rPr lang="nl-NL" dirty="0" err="1">
                <a:solidFill>
                  <a:schemeClr val="bg2">
                    <a:lumMod val="10000"/>
                  </a:schemeClr>
                </a:solidFill>
              </a:rPr>
              <a:t>Good</a:t>
            </a:r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nl-NL" dirty="0" err="1">
                <a:solidFill>
                  <a:schemeClr val="bg2">
                    <a:lumMod val="10000"/>
                  </a:schemeClr>
                </a:solidFill>
              </a:rPr>
              <a:t>for</a:t>
            </a:r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 greens toegepast</a:t>
            </a:r>
          </a:p>
          <a:p>
            <a:endParaRPr lang="nl-NL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nl-NL" sz="2800" dirty="0">
                <a:solidFill>
                  <a:schemeClr val="bg2">
                    <a:lumMod val="10000"/>
                  </a:schemeClr>
                </a:solidFill>
              </a:rPr>
              <a:t>* In de proef is niet </a:t>
            </a:r>
            <a:r>
              <a:rPr lang="nl-NL" sz="2800" dirty="0" err="1">
                <a:solidFill>
                  <a:schemeClr val="bg2">
                    <a:lumMod val="10000"/>
                  </a:schemeClr>
                </a:solidFill>
              </a:rPr>
              <a:t>handgedund</a:t>
            </a:r>
            <a:r>
              <a:rPr lang="nl-NL" sz="2800" dirty="0">
                <a:solidFill>
                  <a:schemeClr val="bg2">
                    <a:lumMod val="10000"/>
                  </a:schemeClr>
                </a:solidFill>
              </a:rPr>
              <a:t>, dit was gezien de sterke rui niet nodig. En voor proef het meest optimaal</a:t>
            </a:r>
          </a:p>
          <a:p>
            <a:endParaRPr lang="nl-NL" dirty="0">
              <a:solidFill>
                <a:schemeClr val="bg2">
                  <a:lumMod val="10000"/>
                </a:schemeClr>
              </a:solidFill>
            </a:endParaRPr>
          </a:p>
          <a:p>
            <a:endParaRPr lang="nl-NL" dirty="0">
              <a:solidFill>
                <a:schemeClr val="bg2">
                  <a:lumMod val="10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53995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A854B46-A2E6-6C4C-BBB2-A9F2AE287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3. First-Tree: </a:t>
            </a:r>
            <a:r>
              <a:rPr lang="nl-NL" dirty="0" err="1"/>
              <a:t>Good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greens bij peren proef 2020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64A1686-FE59-B543-9037-042C7166A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707" y="1340767"/>
            <a:ext cx="8229600" cy="391340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Gekeken naar :</a:t>
            </a:r>
          </a:p>
          <a:p>
            <a:pPr lvl="1">
              <a:buFont typeface="Wingdings" pitchFamily="2" charset="2"/>
              <a:buChar char="§"/>
            </a:pPr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Zetting </a:t>
            </a:r>
          </a:p>
          <a:p>
            <a:pPr lvl="1">
              <a:buFont typeface="Wingdings" pitchFamily="2" charset="2"/>
              <a:buChar char="§"/>
            </a:pPr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Productie/boom</a:t>
            </a:r>
          </a:p>
          <a:p>
            <a:pPr lvl="1">
              <a:buFont typeface="Wingdings" pitchFamily="2" charset="2"/>
              <a:buChar char="§"/>
            </a:pPr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Vruchtgewicht</a:t>
            </a:r>
          </a:p>
          <a:p>
            <a:pPr lvl="1">
              <a:buFont typeface="Wingdings" pitchFamily="2" charset="2"/>
              <a:buChar char="§"/>
            </a:pPr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Maatsortering</a:t>
            </a:r>
          </a:p>
          <a:p>
            <a:pPr lvl="1">
              <a:buFont typeface="Wingdings" pitchFamily="2" charset="2"/>
              <a:buChar char="§"/>
            </a:pPr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Overige neveneffecten</a:t>
            </a:r>
            <a:endParaRPr lang="nl-NL" sz="36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21671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E41215E-1076-0E44-8105-C9ED7E4CB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3. Proef peren </a:t>
            </a:r>
            <a:br>
              <a:rPr lang="nl-NL" dirty="0"/>
            </a:br>
            <a:r>
              <a:rPr lang="nl-NL" dirty="0" err="1"/>
              <a:t>Kwaliteits</a:t>
            </a:r>
            <a:r>
              <a:rPr lang="nl-NL" dirty="0"/>
              <a:t> - aspecten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93D45600-9346-4A43-A65D-F734CDBA8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Gemeten is:</a:t>
            </a:r>
          </a:p>
          <a:p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- Hardheid</a:t>
            </a:r>
          </a:p>
          <a:p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- Suiker (</a:t>
            </a:r>
            <a:r>
              <a:rPr lang="nl-NL" dirty="0" err="1">
                <a:solidFill>
                  <a:schemeClr val="bg2">
                    <a:lumMod val="10000"/>
                  </a:schemeClr>
                </a:solidFill>
              </a:rPr>
              <a:t>brix</a:t>
            </a:r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- Zetmeel</a:t>
            </a:r>
          </a:p>
        </p:txBody>
      </p:sp>
    </p:spTree>
    <p:extLst>
      <p:ext uri="{BB962C8B-B14F-4D97-AF65-F5344CB8AC3E}">
        <p14:creationId xmlns:p14="http://schemas.microsoft.com/office/powerpoint/2010/main" val="66474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50A5C48-C3DB-434A-882D-436626AA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65614"/>
            <a:ext cx="8229600" cy="1143000"/>
          </a:xfrm>
        </p:spPr>
        <p:txBody>
          <a:bodyPr/>
          <a:lstStyle/>
          <a:p>
            <a:r>
              <a:rPr lang="nl-NL" dirty="0"/>
              <a:t>1. Proef kersen 2019</a:t>
            </a:r>
          </a:p>
        </p:txBody>
      </p:sp>
    </p:spTree>
    <p:extLst>
      <p:ext uri="{BB962C8B-B14F-4D97-AF65-F5344CB8AC3E}">
        <p14:creationId xmlns:p14="http://schemas.microsoft.com/office/powerpoint/2010/main" val="31735787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E41215E-1076-0E44-8105-C9ED7E4CB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Bespuitingen in perenproef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93D45600-9346-4A43-A65D-F734CDBA8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>
                <a:solidFill>
                  <a:schemeClr val="bg2">
                    <a:lumMod val="10000"/>
                  </a:schemeClr>
                </a:solidFill>
              </a:rPr>
              <a:t>Bespuitingen</a:t>
            </a:r>
          </a:p>
          <a:p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16 liter </a:t>
            </a:r>
            <a:r>
              <a:rPr lang="nl-NL" dirty="0" err="1">
                <a:solidFill>
                  <a:schemeClr val="bg2">
                    <a:lumMod val="10000"/>
                  </a:schemeClr>
                </a:solidFill>
              </a:rPr>
              <a:t>Good</a:t>
            </a:r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nl-NL" dirty="0" err="1">
                <a:solidFill>
                  <a:schemeClr val="bg2">
                    <a:lumMod val="10000"/>
                  </a:schemeClr>
                </a:solidFill>
              </a:rPr>
              <a:t>for</a:t>
            </a:r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 greens met 224 liter water per HA</a:t>
            </a:r>
          </a:p>
          <a:p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1</a:t>
            </a:r>
            <a:r>
              <a:rPr lang="nl-NL" baseline="30000" dirty="0">
                <a:solidFill>
                  <a:schemeClr val="bg2">
                    <a:lumMod val="10000"/>
                  </a:schemeClr>
                </a:solidFill>
              </a:rPr>
              <a:t>e</a:t>
            </a:r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 bespuiting begonnen op 7 April, voor de aanvang  bloei</a:t>
            </a:r>
          </a:p>
          <a:p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Interval van circa 3 weken.</a:t>
            </a:r>
          </a:p>
          <a:p>
            <a:endParaRPr lang="nl-NL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9369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F32B20D-E32E-A341-867A-3C3EF4A01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Producties</a:t>
            </a:r>
          </a:p>
        </p:txBody>
      </p:sp>
      <p:graphicFrame>
        <p:nvGraphicFramePr>
          <p:cNvPr id="8" name="Grafiek 7">
            <a:extLst>
              <a:ext uri="{FF2B5EF4-FFF2-40B4-BE49-F238E27FC236}">
                <a16:creationId xmlns:a16="http://schemas.microsoft.com/office/drawing/2014/main" xmlns="" id="{06746641-70C2-A04D-B81D-A86A074E9E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6435244"/>
              </p:ext>
            </p:extLst>
          </p:nvPr>
        </p:nvGraphicFramePr>
        <p:xfrm>
          <a:off x="798286" y="1277258"/>
          <a:ext cx="7474857" cy="4426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kstvak 1">
            <a:extLst>
              <a:ext uri="{FF2B5EF4-FFF2-40B4-BE49-F238E27FC236}">
                <a16:creationId xmlns:a16="http://schemas.microsoft.com/office/drawing/2014/main" xmlns="" id="{7CEF92D4-CE47-874F-9D9E-5401F4C54D98}"/>
              </a:ext>
            </a:extLst>
          </p:cNvPr>
          <p:cNvSpPr txBox="1"/>
          <p:nvPr/>
        </p:nvSpPr>
        <p:spPr>
          <a:xfrm>
            <a:off x="2460172" y="5434114"/>
            <a:ext cx="1299027" cy="540000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nl-NL" sz="1200" b="1" dirty="0">
                <a:solidFill>
                  <a:srgbClr val="5E5E5E"/>
                </a:solidFill>
              </a:rPr>
              <a:t>1. Onbehandeld</a:t>
            </a:r>
          </a:p>
        </p:txBody>
      </p:sp>
    </p:spTree>
    <p:extLst>
      <p:ext uri="{BB962C8B-B14F-4D97-AF65-F5344CB8AC3E}">
        <p14:creationId xmlns:p14="http://schemas.microsoft.com/office/powerpoint/2010/main" val="14057760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87A9967-656A-2048-843D-7E8EF837F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Gemiddelde Productie en Vruchtgewicht 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xmlns="" id="{EBBAE440-DB57-C744-A447-067538148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43273"/>
              </p:ext>
            </p:extLst>
          </p:nvPr>
        </p:nvGraphicFramePr>
        <p:xfrm>
          <a:off x="457200" y="1988457"/>
          <a:ext cx="8091716" cy="3164114"/>
        </p:xfrm>
        <a:graphic>
          <a:graphicData uri="http://schemas.openxmlformats.org/drawingml/2006/table">
            <a:tbl>
              <a:tblPr firstRow="1" firstCol="1" bandRow="1"/>
              <a:tblGrid>
                <a:gridCol w="834571">
                  <a:extLst>
                    <a:ext uri="{9D8B030D-6E8A-4147-A177-3AD203B41FA5}">
                      <a16:colId xmlns:a16="http://schemas.microsoft.com/office/drawing/2014/main" xmlns="" val="673944226"/>
                    </a:ext>
                  </a:extLst>
                </a:gridCol>
                <a:gridCol w="1538515">
                  <a:extLst>
                    <a:ext uri="{9D8B030D-6E8A-4147-A177-3AD203B41FA5}">
                      <a16:colId xmlns:a16="http://schemas.microsoft.com/office/drawing/2014/main" xmlns="" val="107878499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3561098525"/>
                    </a:ext>
                  </a:extLst>
                </a:gridCol>
                <a:gridCol w="1407885">
                  <a:extLst>
                    <a:ext uri="{9D8B030D-6E8A-4147-A177-3AD203B41FA5}">
                      <a16:colId xmlns:a16="http://schemas.microsoft.com/office/drawing/2014/main" xmlns="" val="54224977"/>
                    </a:ext>
                  </a:extLst>
                </a:gridCol>
                <a:gridCol w="1712686">
                  <a:extLst>
                    <a:ext uri="{9D8B030D-6E8A-4147-A177-3AD203B41FA5}">
                      <a16:colId xmlns:a16="http://schemas.microsoft.com/office/drawing/2014/main" xmlns="" val="3513049341"/>
                    </a:ext>
                  </a:extLst>
                </a:gridCol>
                <a:gridCol w="1582059">
                  <a:extLst>
                    <a:ext uri="{9D8B030D-6E8A-4147-A177-3AD203B41FA5}">
                      <a16:colId xmlns:a16="http://schemas.microsoft.com/office/drawing/2014/main" xmlns="" val="4200883776"/>
                    </a:ext>
                  </a:extLst>
                </a:gridCol>
              </a:tblGrid>
              <a:tr h="1202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Behandeling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Kg /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boom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Productie</a:t>
                      </a: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 Hectare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gemiddeld</a:t>
                      </a: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vruchtgewicht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Aantal vruchten per boom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8895345"/>
                  </a:ext>
                </a:extLst>
              </a:tr>
              <a:tr h="966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15,0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49,5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195,5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76,8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03363021"/>
                  </a:ext>
                </a:extLst>
              </a:tr>
              <a:tr h="994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4x first tree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16,2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53,6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197,8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81,9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4866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3908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6E9622A-B2A8-824B-B838-1694ED937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5267"/>
            <a:ext cx="8229600" cy="1143000"/>
          </a:xfrm>
        </p:spPr>
        <p:txBody>
          <a:bodyPr/>
          <a:lstStyle/>
          <a:p>
            <a:r>
              <a:rPr lang="nl-NL" dirty="0"/>
              <a:t>Zetting %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xmlns="" id="{21C6501E-1A3D-7149-AE6E-F7854648A4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935172"/>
              </p:ext>
            </p:extLst>
          </p:nvPr>
        </p:nvGraphicFramePr>
        <p:xfrm>
          <a:off x="341088" y="1843315"/>
          <a:ext cx="8229599" cy="2850850"/>
        </p:xfrm>
        <a:graphic>
          <a:graphicData uri="http://schemas.openxmlformats.org/drawingml/2006/table">
            <a:tbl>
              <a:tblPr firstRow="1" firstCol="1" bandRow="1"/>
              <a:tblGrid>
                <a:gridCol w="1110341">
                  <a:extLst>
                    <a:ext uri="{9D8B030D-6E8A-4147-A177-3AD203B41FA5}">
                      <a16:colId xmlns:a16="http://schemas.microsoft.com/office/drawing/2014/main" xmlns="" val="3409384322"/>
                    </a:ext>
                  </a:extLst>
                </a:gridCol>
                <a:gridCol w="1582057">
                  <a:extLst>
                    <a:ext uri="{9D8B030D-6E8A-4147-A177-3AD203B41FA5}">
                      <a16:colId xmlns:a16="http://schemas.microsoft.com/office/drawing/2014/main" xmlns="" val="1643354890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xmlns="" val="1875098347"/>
                    </a:ext>
                  </a:extLst>
                </a:gridCol>
                <a:gridCol w="2021644">
                  <a:extLst>
                    <a:ext uri="{9D8B030D-6E8A-4147-A177-3AD203B41FA5}">
                      <a16:colId xmlns:a16="http://schemas.microsoft.com/office/drawing/2014/main" xmlns="" val="278795067"/>
                    </a:ext>
                  </a:extLst>
                </a:gridCol>
                <a:gridCol w="1730300">
                  <a:extLst>
                    <a:ext uri="{9D8B030D-6E8A-4147-A177-3AD203B41FA5}">
                      <a16:colId xmlns:a16="http://schemas.microsoft.com/office/drawing/2014/main" xmlns="" val="3925632186"/>
                    </a:ext>
                  </a:extLst>
                </a:gridCol>
              </a:tblGrid>
              <a:tr h="1219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</a:t>
                      </a:r>
                      <a:endParaRPr lang="nl-NL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Behandeling</a:t>
                      </a:r>
                      <a:endParaRPr lang="nl-NL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2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Bloemklusters</a:t>
                      </a:r>
                      <a:endParaRPr lang="nl-NL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Aantal vruchten per boom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zetting</a:t>
                      </a:r>
                      <a:r>
                        <a:rPr lang="en-GB" sz="2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%</a:t>
                      </a:r>
                      <a:endParaRPr lang="nl-NL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21297089"/>
                  </a:ext>
                </a:extLst>
              </a:tr>
              <a:tr h="764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2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nl-NL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2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93,625</a:t>
                      </a:r>
                      <a:endParaRPr lang="nl-NL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76,8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2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82%</a:t>
                      </a:r>
                      <a:endParaRPr lang="nl-NL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8625896"/>
                  </a:ext>
                </a:extLst>
              </a:tr>
              <a:tr h="866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4x first tree</a:t>
                      </a:r>
                      <a:endParaRPr lang="nl-NL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2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91,125</a:t>
                      </a:r>
                      <a:endParaRPr lang="nl-NL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81,9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2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89%</a:t>
                      </a:r>
                      <a:endParaRPr lang="nl-NL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2672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0038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6D5607F-6C3E-E643-AF8F-E01E7A30B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Maat – gemiddeld vruchtgewicht in grammen</a:t>
            </a:r>
          </a:p>
        </p:txBody>
      </p:sp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xmlns="" id="{BCF241DF-DFF7-434C-84CA-BD69AC0668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785180"/>
              </p:ext>
            </p:extLst>
          </p:nvPr>
        </p:nvGraphicFramePr>
        <p:xfrm>
          <a:off x="711199" y="1596571"/>
          <a:ext cx="7852229" cy="4209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03485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420C0EA-1C39-CF44-8762-42AB33555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Maatsortering</a:t>
            </a:r>
          </a:p>
        </p:txBody>
      </p:sp>
      <p:graphicFrame>
        <p:nvGraphicFramePr>
          <p:cNvPr id="5" name="Grafiek 4">
            <a:extLst>
              <a:ext uri="{FF2B5EF4-FFF2-40B4-BE49-F238E27FC236}">
                <a16:creationId xmlns:a16="http://schemas.microsoft.com/office/drawing/2014/main" xmlns="" id="{7EDD671D-5485-9E4C-A110-3004533A0D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7339175"/>
              </p:ext>
            </p:extLst>
          </p:nvPr>
        </p:nvGraphicFramePr>
        <p:xfrm>
          <a:off x="696686" y="1277258"/>
          <a:ext cx="8113485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64882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420C0EA-1C39-CF44-8762-42AB33555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Peren Resultaat kwaliteit</a:t>
            </a: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xmlns="" id="{9C7A8EE9-778F-CB4B-A424-37C98DE5BD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465570"/>
              </p:ext>
            </p:extLst>
          </p:nvPr>
        </p:nvGraphicFramePr>
        <p:xfrm>
          <a:off x="653142" y="1944915"/>
          <a:ext cx="7837715" cy="2699658"/>
        </p:xfrm>
        <a:graphic>
          <a:graphicData uri="http://schemas.openxmlformats.org/drawingml/2006/table">
            <a:tbl>
              <a:tblPr firstRow="1" firstCol="1" bandRow="1"/>
              <a:tblGrid>
                <a:gridCol w="972457">
                  <a:extLst>
                    <a:ext uri="{9D8B030D-6E8A-4147-A177-3AD203B41FA5}">
                      <a16:colId xmlns:a16="http://schemas.microsoft.com/office/drawing/2014/main" xmlns="" val="2347106750"/>
                    </a:ext>
                  </a:extLst>
                </a:gridCol>
                <a:gridCol w="1596572">
                  <a:extLst>
                    <a:ext uri="{9D8B030D-6E8A-4147-A177-3AD203B41FA5}">
                      <a16:colId xmlns:a16="http://schemas.microsoft.com/office/drawing/2014/main" xmlns="" val="1590422524"/>
                    </a:ext>
                  </a:extLst>
                </a:gridCol>
                <a:gridCol w="1683657">
                  <a:extLst>
                    <a:ext uri="{9D8B030D-6E8A-4147-A177-3AD203B41FA5}">
                      <a16:colId xmlns:a16="http://schemas.microsoft.com/office/drawing/2014/main" xmlns="" val="2405779467"/>
                    </a:ext>
                  </a:extLst>
                </a:gridCol>
                <a:gridCol w="1754353">
                  <a:extLst>
                    <a:ext uri="{9D8B030D-6E8A-4147-A177-3AD203B41FA5}">
                      <a16:colId xmlns:a16="http://schemas.microsoft.com/office/drawing/2014/main" xmlns="" val="1367961518"/>
                    </a:ext>
                  </a:extLst>
                </a:gridCol>
                <a:gridCol w="1830676">
                  <a:extLst>
                    <a:ext uri="{9D8B030D-6E8A-4147-A177-3AD203B41FA5}">
                      <a16:colId xmlns:a16="http://schemas.microsoft.com/office/drawing/2014/main" xmlns="" val="633722785"/>
                    </a:ext>
                  </a:extLst>
                </a:gridCol>
              </a:tblGrid>
              <a:tr h="912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</a:t>
                      </a:r>
                      <a:endParaRPr lang="nl-N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Behandeling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Suiker</a:t>
                      </a: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Brix</a:t>
                      </a:r>
                      <a:endParaRPr lang="nl-N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Zetmeel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Hardheid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0662158"/>
                  </a:ext>
                </a:extLst>
              </a:tr>
              <a:tr h="874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nl-NL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</a:t>
                      </a:r>
                      <a:endParaRPr lang="nl-NL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</a:t>
                      </a:r>
                      <a:endParaRPr lang="nl-NL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85101558"/>
                  </a:ext>
                </a:extLst>
              </a:tr>
              <a:tr h="912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4x good for greens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nl-NL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6,1</a:t>
                      </a:r>
                      <a:endParaRPr lang="nl-NL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</a:t>
                      </a:r>
                      <a:endParaRPr lang="nl-NL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7983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7115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550B89F-D9EA-CD49-A6AF-74010187A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Peren conclusie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145BD4B4-6E99-E347-8209-28DDC9450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Een betere zetting van ongeveer 7%</a:t>
            </a:r>
          </a:p>
          <a:p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Daarmee een hogere productie van zo’n 8%</a:t>
            </a:r>
          </a:p>
          <a:p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Enig effect op vruchtmaat en daarmee een iets gunstigere maatsortering. Circa 10% minder peren in diverse </a:t>
            </a:r>
            <a:r>
              <a:rPr lang="nl-NL" dirty="0" err="1">
                <a:solidFill>
                  <a:schemeClr val="bg2">
                    <a:lumMod val="10000"/>
                  </a:schemeClr>
                </a:solidFill>
              </a:rPr>
              <a:t>klasses</a:t>
            </a:r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 onder 65mm -&gt; naar 65mm-op</a:t>
            </a:r>
          </a:p>
          <a:p>
            <a:endParaRPr lang="nl-NL" dirty="0">
              <a:solidFill>
                <a:schemeClr val="bg2">
                  <a:lumMod val="10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40371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550B89F-D9EA-CD49-A6AF-74010187A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Peren conclusie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145BD4B4-6E99-E347-8209-28DDC9450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426" y="127064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Pas eerste jaar met proeven peer</a:t>
            </a:r>
          </a:p>
          <a:p>
            <a:pPr lvl="1"/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Hagelschade. Echter toch 4 ton extra productie per hectare</a:t>
            </a:r>
          </a:p>
          <a:p>
            <a:pPr lvl="1"/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Eén praktijk waarneming op Xenia met wat meer verruwing. Wordt verder getest. In onze proef geen effect op gladheid/</a:t>
            </a:r>
            <a:r>
              <a:rPr lang="nl-NL" dirty="0" err="1">
                <a:solidFill>
                  <a:schemeClr val="bg2">
                    <a:lumMod val="10000"/>
                  </a:schemeClr>
                </a:solidFill>
              </a:rPr>
              <a:t>bronskleur</a:t>
            </a:r>
            <a:endParaRPr lang="nl-NL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Gewas lijkt door bespuitingen iets sterker te worden en daardoor hogere productie</a:t>
            </a:r>
          </a:p>
          <a:p>
            <a:pPr lvl="1"/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In 2021 vervolgproeven. Hoe is effect bij gewas zonder hagel? </a:t>
            </a:r>
          </a:p>
          <a:p>
            <a:pPr lvl="1"/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Kan extra vitaliteit omgezet worden naar meer productie en meer maat? </a:t>
            </a:r>
          </a:p>
          <a:p>
            <a:pPr lvl="1"/>
            <a:r>
              <a:rPr lang="nl-NL" dirty="0">
                <a:solidFill>
                  <a:schemeClr val="bg2">
                    <a:lumMod val="10000"/>
                  </a:schemeClr>
                </a:solidFill>
              </a:rPr>
              <a:t>8% extra productie is onder gegeven omstandigheden (hagel/windschade) mooi eerste resultaat.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7833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A854B46-A2E6-6C4C-BBB2-A9F2AE287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1. First-Tree: Aanleiding proef 2019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64A1686-FE59-B543-9037-042C7166A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>
                <a:solidFill>
                  <a:schemeClr val="bg2">
                    <a:lumMod val="10000"/>
                  </a:schemeClr>
                </a:solidFill>
              </a:rPr>
              <a:t>Plantversterker op basis van natuurlijke oorsprong.</a:t>
            </a:r>
          </a:p>
          <a:p>
            <a:pPr lvl="1"/>
            <a:r>
              <a:rPr lang="nl-NL">
                <a:solidFill>
                  <a:schemeClr val="bg2">
                    <a:lumMod val="10000"/>
                  </a:schemeClr>
                </a:solidFill>
              </a:rPr>
              <a:t>Plantenextract </a:t>
            </a:r>
          </a:p>
          <a:p>
            <a:r>
              <a:rPr lang="nl-NL">
                <a:solidFill>
                  <a:schemeClr val="bg2">
                    <a:lumMod val="10000"/>
                  </a:schemeClr>
                </a:solidFill>
              </a:rPr>
              <a:t>Eerste ervaringen in kersen lieten effect zien op zetting, vruchtmaat, productie en groei</a:t>
            </a:r>
          </a:p>
          <a:p>
            <a:pPr lvl="1"/>
            <a:r>
              <a:rPr lang="nl-NL">
                <a:solidFill>
                  <a:schemeClr val="bg2">
                    <a:lumMod val="10000"/>
                  </a:schemeClr>
                </a:solidFill>
              </a:rPr>
              <a:t>Praktijk ervaringen fruitbedrijf Hoekstra, Luttelgeest en fruitbedrijf Halm, Lienden </a:t>
            </a:r>
          </a:p>
          <a:p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6655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A854B46-A2E6-6C4C-BBB2-A9F2AE287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 Proef 2019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64A1686-FE59-B543-9037-042C7166A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707" y="1340768"/>
            <a:ext cx="8229600" cy="4608512"/>
          </a:xfrm>
        </p:spPr>
        <p:txBody>
          <a:bodyPr>
            <a:normAutofit lnSpcReduction="10000"/>
          </a:bodyPr>
          <a:lstStyle/>
          <a:p>
            <a:r>
              <a:rPr lang="nl-NL">
                <a:solidFill>
                  <a:schemeClr val="bg2">
                    <a:lumMod val="10000"/>
                  </a:schemeClr>
                </a:solidFill>
              </a:rPr>
              <a:t>Proef in 4 herhalingen </a:t>
            </a:r>
          </a:p>
          <a:p>
            <a:pPr lvl="1"/>
            <a:r>
              <a:rPr lang="nl-NL">
                <a:solidFill>
                  <a:schemeClr val="bg2">
                    <a:lumMod val="10000"/>
                  </a:schemeClr>
                </a:solidFill>
              </a:rPr>
              <a:t>Fruitbedrijf van Lutterveld in Kesteren</a:t>
            </a:r>
          </a:p>
          <a:p>
            <a:r>
              <a:rPr lang="nl-NL">
                <a:solidFill>
                  <a:schemeClr val="bg2">
                    <a:lumMod val="10000"/>
                  </a:schemeClr>
                </a:solidFill>
              </a:rPr>
              <a:t>Uitgevoerd op </a:t>
            </a:r>
            <a:r>
              <a:rPr lang="nl-NL" err="1">
                <a:solidFill>
                  <a:schemeClr val="bg2">
                    <a:lumMod val="10000"/>
                  </a:schemeClr>
                </a:solidFill>
              </a:rPr>
              <a:t>Kordia</a:t>
            </a:r>
            <a:r>
              <a:rPr lang="nl-NL">
                <a:solidFill>
                  <a:schemeClr val="bg2">
                    <a:lumMod val="10000"/>
                  </a:schemeClr>
                </a:solidFill>
              </a:rPr>
              <a:t> &amp; Regina</a:t>
            </a:r>
          </a:p>
          <a:p>
            <a:r>
              <a:rPr lang="nl-NL">
                <a:solidFill>
                  <a:schemeClr val="bg2">
                    <a:lumMod val="10000"/>
                  </a:schemeClr>
                </a:solidFill>
              </a:rPr>
              <a:t>Gekeken naar:</a:t>
            </a:r>
          </a:p>
          <a:p>
            <a:pPr lvl="1">
              <a:buFont typeface="Wingdings" pitchFamily="2" charset="2"/>
              <a:buChar char="§"/>
            </a:pPr>
            <a:r>
              <a:rPr lang="nl-NL" sz="2600">
                <a:solidFill>
                  <a:schemeClr val="bg1">
                    <a:lumMod val="50000"/>
                  </a:schemeClr>
                </a:solidFill>
              </a:rPr>
              <a:t>Zetting </a:t>
            </a:r>
          </a:p>
          <a:p>
            <a:pPr lvl="1">
              <a:buFont typeface="Wingdings" pitchFamily="2" charset="2"/>
              <a:buChar char="§"/>
            </a:pPr>
            <a:r>
              <a:rPr lang="nl-NL" sz="2600">
                <a:solidFill>
                  <a:schemeClr val="bg1">
                    <a:lumMod val="50000"/>
                  </a:schemeClr>
                </a:solidFill>
              </a:rPr>
              <a:t>Productie/boom</a:t>
            </a:r>
          </a:p>
          <a:p>
            <a:pPr lvl="1">
              <a:buFont typeface="Wingdings" pitchFamily="2" charset="2"/>
              <a:buChar char="§"/>
            </a:pPr>
            <a:r>
              <a:rPr lang="nl-NL" sz="2600">
                <a:solidFill>
                  <a:schemeClr val="bg1">
                    <a:lumMod val="50000"/>
                  </a:schemeClr>
                </a:solidFill>
              </a:rPr>
              <a:t>Vruchtgewicht</a:t>
            </a:r>
          </a:p>
          <a:p>
            <a:pPr lvl="1">
              <a:buFont typeface="Wingdings" pitchFamily="2" charset="2"/>
              <a:buChar char="§"/>
            </a:pPr>
            <a:r>
              <a:rPr lang="nl-NL" sz="2600">
                <a:solidFill>
                  <a:schemeClr val="bg1">
                    <a:lumMod val="50000"/>
                  </a:schemeClr>
                </a:solidFill>
              </a:rPr>
              <a:t>Maatsortering</a:t>
            </a:r>
          </a:p>
          <a:p>
            <a:pPr lvl="1">
              <a:buFont typeface="Wingdings" pitchFamily="2" charset="2"/>
              <a:buChar char="§"/>
            </a:pPr>
            <a:r>
              <a:rPr lang="nl-NL" sz="2600">
                <a:solidFill>
                  <a:schemeClr val="bg1">
                    <a:lumMod val="50000"/>
                  </a:schemeClr>
                </a:solidFill>
              </a:rPr>
              <a:t>Overige neveneffecten</a:t>
            </a:r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2221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03272AB-5196-B14E-BF4D-8CAC8CBCE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1. First-tree plantversterker ; toepassing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DE3DEAF-5C4F-9445-92BF-B606E4D1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874" y="1556792"/>
            <a:ext cx="8229600" cy="4525963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bg2">
                    <a:lumMod val="10000"/>
                  </a:schemeClr>
                </a:solidFill>
              </a:rPr>
              <a:t>Geadviseerde hoeveelheid = 114 liter water per hectare spuiten met 8L middel</a:t>
            </a:r>
          </a:p>
          <a:p>
            <a:r>
              <a:rPr lang="nl-NL">
                <a:solidFill>
                  <a:schemeClr val="bg2">
                    <a:lumMod val="10000"/>
                  </a:schemeClr>
                </a:solidFill>
              </a:rPr>
              <a:t>4 x toepassen; start rond volle bloei (bij voldoende blad)</a:t>
            </a:r>
          </a:p>
          <a:p>
            <a:pPr lvl="1"/>
            <a:r>
              <a:rPr lang="nl-NL">
                <a:solidFill>
                  <a:schemeClr val="bg2">
                    <a:lumMod val="10000"/>
                  </a:schemeClr>
                </a:solidFill>
              </a:rPr>
              <a:t>Kan gemengd </a:t>
            </a:r>
            <a:r>
              <a:rPr lang="nl-NL" err="1">
                <a:solidFill>
                  <a:schemeClr val="bg2">
                    <a:lumMod val="10000"/>
                  </a:schemeClr>
                </a:solidFill>
              </a:rPr>
              <a:t>verspoten</a:t>
            </a:r>
            <a:r>
              <a:rPr lang="nl-NL">
                <a:solidFill>
                  <a:schemeClr val="bg2">
                    <a:lumMod val="10000"/>
                  </a:schemeClr>
                </a:solidFill>
              </a:rPr>
              <a:t> worden; in proef apart gespoten met </a:t>
            </a:r>
            <a:r>
              <a:rPr lang="nl-NL" err="1">
                <a:solidFill>
                  <a:schemeClr val="bg2">
                    <a:lumMod val="10000"/>
                  </a:schemeClr>
                </a:solidFill>
              </a:rPr>
              <a:t>motorrugvernevelaar</a:t>
            </a:r>
            <a:endParaRPr lang="nl-NL">
              <a:solidFill>
                <a:schemeClr val="bg2">
                  <a:lumMod val="10000"/>
                </a:schemeClr>
              </a:solidFill>
            </a:endParaRPr>
          </a:p>
          <a:p>
            <a:r>
              <a:rPr lang="nl-NL">
                <a:solidFill>
                  <a:schemeClr val="bg2">
                    <a:lumMod val="10000"/>
                  </a:schemeClr>
                </a:solidFill>
              </a:rPr>
              <a:t>Circa 3 wekelijks interval </a:t>
            </a:r>
          </a:p>
        </p:txBody>
      </p:sp>
    </p:spTree>
    <p:extLst>
      <p:ext uri="{BB962C8B-B14F-4D97-AF65-F5344CB8AC3E}">
        <p14:creationId xmlns:p14="http://schemas.microsoft.com/office/powerpoint/2010/main" val="1403881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03272AB-5196-B14E-BF4D-8CAC8CBCE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1. First-tree plantversterker </a:t>
            </a:r>
            <a:br>
              <a:rPr lang="nl-NL"/>
            </a:br>
            <a:r>
              <a:rPr lang="nl-NL"/>
              <a:t>Bepalingen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DE3DEAF-5C4F-9445-92BF-B606E4D1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874" y="1556792"/>
            <a:ext cx="8229600" cy="4525963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bg2">
                    <a:lumMod val="10000"/>
                  </a:schemeClr>
                </a:solidFill>
              </a:rPr>
              <a:t>Bij in de bloei gemarkeerde bomen is de productie bepaald</a:t>
            </a:r>
          </a:p>
          <a:p>
            <a:r>
              <a:rPr lang="nl-NL">
                <a:solidFill>
                  <a:schemeClr val="bg2">
                    <a:lumMod val="10000"/>
                  </a:schemeClr>
                </a:solidFill>
              </a:rPr>
              <a:t>De kersen zijn machinaal gesorteerd op maatverdeling.</a:t>
            </a:r>
          </a:p>
          <a:p>
            <a:r>
              <a:rPr lang="nl-NL">
                <a:solidFill>
                  <a:schemeClr val="bg2">
                    <a:lumMod val="10000"/>
                  </a:schemeClr>
                </a:solidFill>
              </a:rPr>
              <a:t>De hardheid is steekproefsgewijs bepaald met een </a:t>
            </a:r>
            <a:r>
              <a:rPr lang="nl-NL" err="1">
                <a:solidFill>
                  <a:schemeClr val="bg2">
                    <a:lumMod val="10000"/>
                  </a:schemeClr>
                </a:solidFill>
              </a:rPr>
              <a:t>Durofel</a:t>
            </a:r>
            <a:r>
              <a:rPr lang="nl-NL">
                <a:solidFill>
                  <a:schemeClr val="bg2">
                    <a:lumMod val="10000"/>
                  </a:schemeClr>
                </a:solidFill>
              </a:rPr>
              <a:t> hardheidsmeter. </a:t>
            </a:r>
          </a:p>
          <a:p>
            <a:r>
              <a:rPr lang="nl-NL">
                <a:solidFill>
                  <a:schemeClr val="bg2">
                    <a:lumMod val="10000"/>
                  </a:schemeClr>
                </a:solidFill>
              </a:rPr>
              <a:t>Bij dezelfde kersen is ook het suikerpercentage bepaald met een </a:t>
            </a:r>
            <a:r>
              <a:rPr lang="nl-NL" err="1">
                <a:solidFill>
                  <a:schemeClr val="bg2">
                    <a:lumMod val="10000"/>
                  </a:schemeClr>
                </a:solidFill>
              </a:rPr>
              <a:t>electronische</a:t>
            </a:r>
            <a:r>
              <a:rPr lang="nl-NL">
                <a:solidFill>
                  <a:schemeClr val="bg2">
                    <a:lumMod val="10000"/>
                  </a:schemeClr>
                </a:solidFill>
              </a:rPr>
              <a:t> suikermeter.</a:t>
            </a:r>
          </a:p>
        </p:txBody>
      </p:sp>
    </p:spTree>
    <p:extLst>
      <p:ext uri="{BB962C8B-B14F-4D97-AF65-F5344CB8AC3E}">
        <p14:creationId xmlns:p14="http://schemas.microsoft.com/office/powerpoint/2010/main" val="388393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E1DA344-CA4F-354D-991B-2B6B6446D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1. First-tree Productie resultaten</a:t>
            </a:r>
          </a:p>
        </p:txBody>
      </p:sp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xmlns="" id="{DE6A039F-748B-ED4A-8AC2-F40972FF17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3563669"/>
              </p:ext>
            </p:extLst>
          </p:nvPr>
        </p:nvGraphicFramePr>
        <p:xfrm>
          <a:off x="457200" y="1268760"/>
          <a:ext cx="8229599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3552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E1DA344-CA4F-354D-991B-2B6B6446D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1. First-tree Productie resultaten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xmlns="" id="{E8C69FBB-1F7B-B046-891D-D2DD3832C0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09370"/>
            <a:ext cx="9449501" cy="2550885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xmlns="" id="{C6E7197F-80A1-4BA8-807C-73D0446992C3}"/>
              </a:ext>
            </a:extLst>
          </p:cNvPr>
          <p:cNvSpPr txBox="1"/>
          <p:nvPr/>
        </p:nvSpPr>
        <p:spPr>
          <a:xfrm>
            <a:off x="7092280" y="3084647"/>
            <a:ext cx="1008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+ 9,0%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+13,1%</a:t>
            </a:r>
          </a:p>
        </p:txBody>
      </p:sp>
    </p:spTree>
    <p:extLst>
      <p:ext uri="{BB962C8B-B14F-4D97-AF65-F5344CB8AC3E}">
        <p14:creationId xmlns:p14="http://schemas.microsoft.com/office/powerpoint/2010/main" val="9844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Office Theme">
  <a:themeElements>
    <a:clrScheme name="Proeftuin Randwijk">
      <a:dk1>
        <a:srgbClr val="C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oeftuin Randwijk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Mincho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Mincho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Mincho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Mincho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Mincho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1627</TotalTime>
  <Words>1166</Words>
  <Application>Microsoft Office PowerPoint</Application>
  <PresentationFormat>On-screen Show (4:3)</PresentationFormat>
  <Paragraphs>269</Paragraphs>
  <Slides>38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Century Gothic</vt:lpstr>
      <vt:lpstr>Times New Roman</vt:lpstr>
      <vt:lpstr>Wingdings</vt:lpstr>
      <vt:lpstr>Office Theme</vt:lpstr>
      <vt:lpstr>Proeftuin resultaten First-tree  kers/peer</vt:lpstr>
      <vt:lpstr>1. Kersen proef-resultaten 2018</vt:lpstr>
      <vt:lpstr>1. Proef kersen 2019</vt:lpstr>
      <vt:lpstr>1. First-Tree: Aanleiding proef 2019</vt:lpstr>
      <vt:lpstr>1. Proef 2019</vt:lpstr>
      <vt:lpstr>1. First-tree plantversterker ; toepassing</vt:lpstr>
      <vt:lpstr>1. First-tree plantversterker  Bepalingen</vt:lpstr>
      <vt:lpstr>1. First-tree Productie resultaten</vt:lpstr>
      <vt:lpstr>1. First-tree Productie resultaten</vt:lpstr>
      <vt:lpstr>1. First tree Resultaten vruchtmaat</vt:lpstr>
      <vt:lpstr>First- tree sortering</vt:lpstr>
      <vt:lpstr>First- tree sortering</vt:lpstr>
      <vt:lpstr>PowerPoint Presentation</vt:lpstr>
      <vt:lpstr>1. First- tree Hardheid durofell/brix</vt:lpstr>
      <vt:lpstr>1. First tree Resultaten</vt:lpstr>
      <vt:lpstr>1. Firsttree; conclusie proef 2019 (1)</vt:lpstr>
      <vt:lpstr>1. Firsttree; conclusie proef 2019 (2)</vt:lpstr>
      <vt:lpstr>2. Praktijkervaringen Kers 2020</vt:lpstr>
      <vt:lpstr>2. First tree praktijk ervaringen 2020</vt:lpstr>
      <vt:lpstr>2. First tree praktijk ervaringen 2020</vt:lpstr>
      <vt:lpstr>2. Praktijkervaringen 2020 Producties met vruchtgewicht</vt:lpstr>
      <vt:lpstr>2. Praktijkervaringen  Resultaten overzicht 2020</vt:lpstr>
      <vt:lpstr>Maatsortering – Kordia 2020 </vt:lpstr>
      <vt:lpstr>Conclusie ervaringen first-tree bij kersen 2020</vt:lpstr>
      <vt:lpstr>Conclusie ervaringen first-tree bij kersen 2019 en 2020</vt:lpstr>
      <vt:lpstr>Firsttree  3. Proef Peren</vt:lpstr>
      <vt:lpstr>3. First-tree bij peren</vt:lpstr>
      <vt:lpstr>3. First-Tree: Good for greens bij peren proef 2020</vt:lpstr>
      <vt:lpstr>3. Proef peren  Kwaliteits - aspecten</vt:lpstr>
      <vt:lpstr>Bespuitingen in perenproef</vt:lpstr>
      <vt:lpstr>Producties</vt:lpstr>
      <vt:lpstr>Gemiddelde Productie en Vruchtgewicht </vt:lpstr>
      <vt:lpstr>Zetting %</vt:lpstr>
      <vt:lpstr>Maat – gemiddeld vruchtgewicht in grammen</vt:lpstr>
      <vt:lpstr>Maatsortering</vt:lpstr>
      <vt:lpstr>Peren Resultaat kwaliteit</vt:lpstr>
      <vt:lpstr>Peren conclusie</vt:lpstr>
      <vt:lpstr>Peren conclusie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Pim van der Horst</dc:creator>
  <cp:lastModifiedBy>Gerrit Elings</cp:lastModifiedBy>
  <cp:revision>19</cp:revision>
  <cp:lastPrinted>2020-06-25T14:04:16Z</cp:lastPrinted>
  <dcterms:created xsi:type="dcterms:W3CDTF">2016-06-15T12:21:37Z</dcterms:created>
  <dcterms:modified xsi:type="dcterms:W3CDTF">2020-10-30T09:13:15Z</dcterms:modified>
</cp:coreProperties>
</file>